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23"/>
  </p:notesMasterIdLst>
  <p:sldIdLst>
    <p:sldId id="256" r:id="rId4"/>
    <p:sldId id="458" r:id="rId5"/>
    <p:sldId id="459" r:id="rId6"/>
    <p:sldId id="460" r:id="rId7"/>
    <p:sldId id="328" r:id="rId8"/>
    <p:sldId id="461" r:id="rId9"/>
    <p:sldId id="337" r:id="rId10"/>
    <p:sldId id="339" r:id="rId11"/>
    <p:sldId id="340" r:id="rId12"/>
    <p:sldId id="342" r:id="rId13"/>
    <p:sldId id="341" r:id="rId14"/>
    <p:sldId id="343" r:id="rId15"/>
    <p:sldId id="344" r:id="rId16"/>
    <p:sldId id="346" r:id="rId17"/>
    <p:sldId id="271" r:id="rId18"/>
    <p:sldId id="345" r:id="rId19"/>
    <p:sldId id="347" r:id="rId20"/>
    <p:sldId id="348" r:id="rId21"/>
    <p:sldId id="350" r:id="rId22"/>
    <p:sldId id="351" r:id="rId23"/>
    <p:sldId id="352" r:id="rId24"/>
    <p:sldId id="353" r:id="rId25"/>
    <p:sldId id="356" r:id="rId26"/>
    <p:sldId id="357" r:id="rId27"/>
    <p:sldId id="354" r:id="rId28"/>
    <p:sldId id="358" r:id="rId29"/>
    <p:sldId id="355" r:id="rId30"/>
    <p:sldId id="360" r:id="rId31"/>
    <p:sldId id="361" r:id="rId32"/>
    <p:sldId id="359" r:id="rId33"/>
    <p:sldId id="463" r:id="rId34"/>
    <p:sldId id="465" r:id="rId35"/>
    <p:sldId id="468" r:id="rId36"/>
    <p:sldId id="469" r:id="rId37"/>
    <p:sldId id="470" r:id="rId38"/>
    <p:sldId id="471" r:id="rId39"/>
    <p:sldId id="472" r:id="rId40"/>
    <p:sldId id="473" r:id="rId41"/>
    <p:sldId id="475" r:id="rId42"/>
    <p:sldId id="480" r:id="rId43"/>
    <p:sldId id="481"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494" r:id="rId57"/>
    <p:sldId id="495" r:id="rId58"/>
    <p:sldId id="496" r:id="rId59"/>
    <p:sldId id="497" r:id="rId60"/>
    <p:sldId id="498" r:id="rId61"/>
    <p:sldId id="499" r:id="rId62"/>
    <p:sldId id="500" r:id="rId63"/>
    <p:sldId id="501" r:id="rId64"/>
    <p:sldId id="502" r:id="rId65"/>
    <p:sldId id="503" r:id="rId66"/>
    <p:sldId id="504" r:id="rId67"/>
    <p:sldId id="505" r:id="rId68"/>
    <p:sldId id="506" r:id="rId69"/>
    <p:sldId id="507" r:id="rId70"/>
    <p:sldId id="508" r:id="rId71"/>
    <p:sldId id="511" r:id="rId72"/>
    <p:sldId id="512" r:id="rId73"/>
    <p:sldId id="513" r:id="rId74"/>
    <p:sldId id="514" r:id="rId75"/>
    <p:sldId id="517" r:id="rId76"/>
    <p:sldId id="518" r:id="rId77"/>
    <p:sldId id="519" r:id="rId78"/>
    <p:sldId id="520" r:id="rId79"/>
    <p:sldId id="521" r:id="rId80"/>
    <p:sldId id="522" r:id="rId81"/>
    <p:sldId id="523" r:id="rId82"/>
    <p:sldId id="524" r:id="rId83"/>
    <p:sldId id="525" r:id="rId84"/>
    <p:sldId id="526" r:id="rId85"/>
    <p:sldId id="527" r:id="rId86"/>
    <p:sldId id="528" r:id="rId87"/>
    <p:sldId id="529" r:id="rId88"/>
    <p:sldId id="530" r:id="rId89"/>
    <p:sldId id="531" r:id="rId90"/>
    <p:sldId id="532" r:id="rId91"/>
    <p:sldId id="533" r:id="rId92"/>
    <p:sldId id="534" r:id="rId93"/>
    <p:sldId id="535" r:id="rId94"/>
    <p:sldId id="536" r:id="rId95"/>
    <p:sldId id="537" r:id="rId96"/>
    <p:sldId id="538" r:id="rId97"/>
    <p:sldId id="539" r:id="rId98"/>
    <p:sldId id="540" r:id="rId99"/>
    <p:sldId id="541" r:id="rId100"/>
    <p:sldId id="542" r:id="rId101"/>
    <p:sldId id="543" r:id="rId102"/>
    <p:sldId id="544" r:id="rId103"/>
    <p:sldId id="545" r:id="rId104"/>
    <p:sldId id="546" r:id="rId105"/>
    <p:sldId id="547" r:id="rId106"/>
    <p:sldId id="548" r:id="rId107"/>
    <p:sldId id="549" r:id="rId108"/>
    <p:sldId id="550" r:id="rId109"/>
    <p:sldId id="551" r:id="rId110"/>
    <p:sldId id="552" r:id="rId111"/>
    <p:sldId id="553" r:id="rId112"/>
    <p:sldId id="554" r:id="rId113"/>
    <p:sldId id="555" r:id="rId114"/>
    <p:sldId id="560" r:id="rId115"/>
    <p:sldId id="561" r:id="rId116"/>
    <p:sldId id="562" r:id="rId117"/>
    <p:sldId id="563" r:id="rId118"/>
    <p:sldId id="411" r:id="rId119"/>
    <p:sldId id="565" r:id="rId120"/>
    <p:sldId id="412" r:id="rId121"/>
    <p:sldId id="564" r:id="rId1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a:srgbClr val="CC00CC"/>
    <a:srgbClr val="006600"/>
    <a:srgbClr val="0066FF"/>
    <a:srgbClr val="0066CC"/>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3852" autoAdjust="0"/>
  </p:normalViewPr>
  <p:slideViewPr>
    <p:cSldViewPr snapToGrid="0">
      <p:cViewPr varScale="1">
        <p:scale>
          <a:sx n="87" d="100"/>
          <a:sy n="87" d="100"/>
        </p:scale>
        <p:origin x="1512" y="9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3BDCA-0B65-4AD9-B032-D7FB2D89FABB}" type="datetimeFigureOut">
              <a:rPr lang="zh-TW" altLang="en-US" smtClean="0"/>
              <a:pPr/>
              <a:t>2022/8/23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A91B8-5FC5-4057-8329-8D7BEA655BD7}" type="slidenum">
              <a:rPr lang="zh-TW" altLang="en-US" smtClean="0"/>
              <a:pPr/>
              <a:t>‹#›</a:t>
            </a:fld>
            <a:endParaRPr lang="zh-TW" altLang="en-US"/>
          </a:p>
        </p:txBody>
      </p:sp>
    </p:spTree>
    <p:extLst>
      <p:ext uri="{BB962C8B-B14F-4D97-AF65-F5344CB8AC3E}">
        <p14:creationId xmlns:p14="http://schemas.microsoft.com/office/powerpoint/2010/main" val="87491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E2CA91B8-5FC5-4057-8329-8D7BEA655BD7}" type="slidenum">
              <a:rPr lang="zh-TW" altLang="en-US" smtClean="0"/>
              <a:pPr/>
              <a:t>1</a:t>
            </a:fld>
            <a:endParaRPr lang="zh-TW" altLang="en-US"/>
          </a:p>
        </p:txBody>
      </p:sp>
    </p:spTree>
    <p:extLst>
      <p:ext uri="{BB962C8B-B14F-4D97-AF65-F5344CB8AC3E}">
        <p14:creationId xmlns:p14="http://schemas.microsoft.com/office/powerpoint/2010/main" val="3344649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26</a:t>
            </a:fld>
            <a:endParaRPr lang="zh-TW" altLang="en-US"/>
          </a:p>
        </p:txBody>
      </p:sp>
    </p:spTree>
    <p:extLst>
      <p:ext uri="{BB962C8B-B14F-4D97-AF65-F5344CB8AC3E}">
        <p14:creationId xmlns:p14="http://schemas.microsoft.com/office/powerpoint/2010/main" val="3826580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E2CA91B8-5FC5-4057-8329-8D7BEA655BD7}" type="slidenum">
              <a:rPr lang="zh-TW" altLang="en-US" smtClean="0"/>
              <a:pPr/>
              <a:t>28</a:t>
            </a:fld>
            <a:endParaRPr lang="zh-TW" altLang="en-US"/>
          </a:p>
        </p:txBody>
      </p:sp>
    </p:spTree>
    <p:extLst>
      <p:ext uri="{BB962C8B-B14F-4D97-AF65-F5344CB8AC3E}">
        <p14:creationId xmlns:p14="http://schemas.microsoft.com/office/powerpoint/2010/main" val="2217594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41</a:t>
            </a:fld>
            <a:endParaRPr lang="zh-TW" altLang="en-US"/>
          </a:p>
        </p:txBody>
      </p:sp>
    </p:spTree>
    <p:extLst>
      <p:ext uri="{BB962C8B-B14F-4D97-AF65-F5344CB8AC3E}">
        <p14:creationId xmlns:p14="http://schemas.microsoft.com/office/powerpoint/2010/main" val="427612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7320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8102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density </a:t>
                </a:r>
                <a14:m>
                  <m:oMath xmlns:m="http://schemas.openxmlformats.org/officeDocument/2006/math">
                    <m:r>
                      <a:rPr lang="en-US" altLang="zh-TW" sz="1200" i="1" smtClean="0">
                        <a:solidFill>
                          <a:schemeClr val="tx1"/>
                        </a:solidFill>
                        <a:latin typeface="Cambria Math" panose="02040503050406030204" pitchFamily="18" charset="0"/>
                        <a:cs typeface="Times New Roman" panose="02020603050405020304" pitchFamily="18" charset="0"/>
                      </a:rPr>
                      <m:t>𝑝</m:t>
                    </m:r>
                    <m:d>
                      <m:dPr>
                        <m:ctrlPr>
                          <a:rPr lang="en-US" altLang="zh-TW" sz="1200" i="1">
                            <a:solidFill>
                              <a:schemeClr val="tx1"/>
                            </a:solidFill>
                            <a:latin typeface="Cambria Math" panose="02040503050406030204" pitchFamily="18" charset="0"/>
                            <a:cs typeface="Times New Roman" panose="02020603050405020304" pitchFamily="18" charset="0"/>
                          </a:rPr>
                        </m:ctrlPr>
                      </m:dPr>
                      <m:e>
                        <m:sSub>
                          <m:sSubPr>
                            <m:ctrlPr>
                              <a:rPr lang="en-US" altLang="zh-TW" sz="1200" i="1">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cs typeface="Times New Roman" panose="02020603050405020304" pitchFamily="18" charset="0"/>
                              </a:rPr>
                              <m:t>𝑡</m:t>
                            </m:r>
                          </m:e>
                          <m:sub>
                            <m:r>
                              <a:rPr lang="en-US" altLang="zh-TW" sz="1200" i="1">
                                <a:solidFill>
                                  <a:schemeClr val="tx1"/>
                                </a:solidFill>
                                <a:latin typeface="Cambria Math" panose="02040503050406030204" pitchFamily="18" charset="0"/>
                                <a:cs typeface="Times New Roman" panose="02020603050405020304" pitchFamily="18" charset="0"/>
                              </a:rPr>
                              <m:t>𝑛</m:t>
                            </m:r>
                          </m:sub>
                        </m:sSub>
                        <m:r>
                          <a:rPr lang="en-US" altLang="zh-TW" sz="1200" i="1">
                            <a:solidFill>
                              <a:schemeClr val="tx1"/>
                            </a:solidFill>
                            <a:latin typeface="Cambria Math" panose="02040503050406030204" pitchFamily="18" charset="0"/>
                            <a:cs typeface="Times New Roman" panose="02020603050405020304" pitchFamily="18" charset="0"/>
                          </a:rPr>
                          <m:t>|</m:t>
                        </m:r>
                        <m:sSub>
                          <m:sSubPr>
                            <m:ctrlPr>
                              <a:rPr lang="en-US" altLang="zh-TW" sz="1200" i="1">
                                <a:solidFill>
                                  <a:schemeClr val="tx1"/>
                                </a:solidFill>
                                <a:latin typeface="Cambria Math" panose="02040503050406030204" pitchFamily="18" charset="0"/>
                                <a:cs typeface="Times New Roman" panose="02020603050405020304" pitchFamily="18" charset="0"/>
                              </a:rPr>
                            </m:ctrlPr>
                          </m:sSubPr>
                          <m:e>
                            <m:r>
                              <a:rPr lang="en-US" altLang="zh-TW" sz="1200" b="1" i="1">
                                <a:solidFill>
                                  <a:schemeClr val="tx1"/>
                                </a:solidFill>
                                <a:latin typeface="Cambria Math" panose="02040503050406030204" pitchFamily="18" charset="0"/>
                                <a:cs typeface="Times New Roman" panose="02020603050405020304" pitchFamily="18" charset="0"/>
                              </a:rPr>
                              <m:t>𝒙</m:t>
                            </m:r>
                          </m:e>
                          <m:sub>
                            <m:r>
                              <a:rPr lang="en-US" altLang="zh-TW" sz="1200" i="1">
                                <a:solidFill>
                                  <a:schemeClr val="tx1"/>
                                </a:solidFill>
                                <a:latin typeface="Cambria Math" panose="02040503050406030204" pitchFamily="18" charset="0"/>
                                <a:cs typeface="Times New Roman" panose="02020603050405020304" pitchFamily="18" charset="0"/>
                              </a:rPr>
                              <m:t>𝑛</m:t>
                            </m:r>
                          </m:sub>
                        </m:sSub>
                        <m:r>
                          <a:rPr lang="en-US" altLang="zh-TW" sz="1200" i="1">
                            <a:solidFill>
                              <a:schemeClr val="tx1"/>
                            </a:solidFill>
                            <a:latin typeface="Cambria Math" panose="02040503050406030204" pitchFamily="18" charset="0"/>
                            <a:cs typeface="Times New Roman" panose="02020603050405020304" pitchFamily="18" charset="0"/>
                          </a:rPr>
                          <m:t>,</m:t>
                        </m:r>
                        <m:r>
                          <a:rPr lang="zh-TW" altLang="en-US" sz="1200" b="1" i="1">
                            <a:solidFill>
                              <a:schemeClr val="tx1"/>
                            </a:solidFill>
                            <a:latin typeface="Cambria Math" panose="02040503050406030204" pitchFamily="18" charset="0"/>
                            <a:cs typeface="Times New Roman" panose="02020603050405020304" pitchFamily="18" charset="0"/>
                          </a:rPr>
                          <m:t>𝝎</m:t>
                        </m:r>
                      </m:e>
                    </m:d>
                  </m:oMath>
                </a14:m>
                <a:r>
                  <a:rPr lang="en-US" altLang="zh-TW" sz="1200" b="0" i="0" u="none" strike="noStrike" kern="1200" baseline="0" dirty="0">
                    <a:solidFill>
                      <a:schemeClr val="tx1"/>
                    </a:solidFill>
                    <a:latin typeface="+mn-lt"/>
                    <a:ea typeface="+mn-ea"/>
                    <a:cs typeface="+mn-cs"/>
                  </a:rPr>
                  <a:t> evaluated at </a:t>
                </a:r>
                <a14:m>
                  <m:oMath xmlns:m="http://schemas.openxmlformats.org/officeDocument/2006/math">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cs typeface="Times New Roman" panose="02020603050405020304" pitchFamily="18" charset="0"/>
                          </a:rPr>
                          <m:t>𝑡</m:t>
                        </m:r>
                      </m:e>
                      <m:sub>
                        <m:r>
                          <a:rPr lang="en-US" altLang="zh-TW" sz="1200" i="1">
                            <a:solidFill>
                              <a:schemeClr val="tx1"/>
                            </a:solidFill>
                            <a:latin typeface="Cambria Math" panose="02040503050406030204" pitchFamily="18" charset="0"/>
                            <a:cs typeface="Times New Roman" panose="02020603050405020304" pitchFamily="18" charset="0"/>
                          </a:rPr>
                          <m:t>𝑛</m:t>
                        </m:r>
                      </m:sub>
                    </m:sSub>
                  </m:oMath>
                </a14:m>
                <a:r>
                  <a:rPr lang="en-US" altLang="zh-TW" sz="1200" b="0" i="0" u="none" strike="noStrike" kern="1200" baseline="0" dirty="0">
                    <a:solidFill>
                      <a:schemeClr val="tx1"/>
                    </a:solidFill>
                    <a:latin typeface="+mn-lt"/>
                    <a:ea typeface="+mn-ea"/>
                    <a:cs typeface="+mn-cs"/>
                  </a:rPr>
                  <a:t> = 10.25 is an important quantity, known as the likelihood of the nth data point.</a:t>
                </a:r>
                <a:endParaRPr lang="zh-TW" altLang="en-US" dirty="0"/>
              </a:p>
            </p:txBody>
          </p:sp>
        </mc:Choice>
        <mc:Fallback xmlns="">
          <p:sp>
            <p:nvSpPr>
              <p:cNvPr id="3" name="Notes Placeholder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The density </a:t>
                </a:r>
                <a:r>
                  <a:rPr lang="en-US" altLang="zh-TW" sz="1200" i="0" smtClean="0">
                    <a:solidFill>
                      <a:schemeClr val="tx1"/>
                    </a:solidFill>
                    <a:latin typeface="Cambria Math" panose="02040503050406030204" pitchFamily="18" charset="0"/>
                    <a:cs typeface="Times New Roman" panose="02020603050405020304" pitchFamily="18" charset="0"/>
                  </a:rPr>
                  <a:t>𝑝</a:t>
                </a:r>
                <a:r>
                  <a:rPr lang="en-US" altLang="zh-TW" sz="1200" i="0">
                    <a:solidFill>
                      <a:schemeClr val="tx1"/>
                    </a:solidFill>
                    <a:latin typeface="Cambria Math" panose="02040503050406030204" pitchFamily="18" charset="0"/>
                    <a:cs typeface="Times New Roman" panose="02020603050405020304" pitchFamily="18" charset="0"/>
                  </a:rPr>
                  <a:t>(𝑡_𝑛 |</a:t>
                </a:r>
                <a:r>
                  <a:rPr lang="en-US" altLang="zh-TW" sz="1200" b="1" i="0">
                    <a:solidFill>
                      <a:schemeClr val="tx1"/>
                    </a:solidFill>
                    <a:latin typeface="Cambria Math" panose="02040503050406030204" pitchFamily="18" charset="0"/>
                    <a:cs typeface="Times New Roman" panose="02020603050405020304" pitchFamily="18" charset="0"/>
                  </a:rPr>
                  <a:t>𝒙_</a:t>
                </a:r>
                <a:r>
                  <a:rPr lang="en-US" altLang="zh-TW" sz="1200" i="0">
                    <a:solidFill>
                      <a:schemeClr val="tx1"/>
                    </a:solidFill>
                    <a:latin typeface="Cambria Math" panose="02040503050406030204" pitchFamily="18" charset="0"/>
                    <a:cs typeface="Times New Roman" panose="02020603050405020304" pitchFamily="18" charset="0"/>
                  </a:rPr>
                  <a:t>𝑛,</a:t>
                </a:r>
                <a:r>
                  <a:rPr lang="zh-TW" altLang="en-US" sz="1200" b="1" i="0">
                    <a:solidFill>
                      <a:schemeClr val="tx1"/>
                    </a:solidFill>
                    <a:latin typeface="Cambria Math" panose="02040503050406030204" pitchFamily="18" charset="0"/>
                    <a:cs typeface="Times New Roman" panose="02020603050405020304" pitchFamily="18" charset="0"/>
                  </a:rPr>
                  <a:t>𝝎)</a:t>
                </a:r>
                <a:r>
                  <a:rPr lang="en-US" altLang="zh-TW" sz="1200" b="0" i="0" u="none" strike="noStrike" kern="1200" baseline="0" dirty="0" smtClean="0">
                    <a:solidFill>
                      <a:schemeClr val="tx1"/>
                    </a:solidFill>
                    <a:latin typeface="+mn-lt"/>
                    <a:ea typeface="+mn-ea"/>
                    <a:cs typeface="+mn-cs"/>
                  </a:rPr>
                  <a:t> evaluated at </a:t>
                </a:r>
                <a:r>
                  <a:rPr lang="en-US" altLang="zh-TW" sz="1200" i="0">
                    <a:solidFill>
                      <a:schemeClr val="tx1"/>
                    </a:solidFill>
                    <a:latin typeface="Cambria Math" panose="02040503050406030204" pitchFamily="18" charset="0"/>
                    <a:cs typeface="Times New Roman" panose="02020603050405020304" pitchFamily="18" charset="0"/>
                  </a:rPr>
                  <a:t>𝑡</a:t>
                </a:r>
                <a:r>
                  <a:rPr lang="en-US" altLang="zh-TW" sz="1200" i="0" smtClean="0">
                    <a:solidFill>
                      <a:schemeClr val="tx1"/>
                    </a:solidFill>
                    <a:latin typeface="Cambria Math" panose="02040503050406030204" pitchFamily="18" charset="0"/>
                    <a:cs typeface="Times New Roman" panose="02020603050405020304" pitchFamily="18" charset="0"/>
                  </a:rPr>
                  <a:t>_</a:t>
                </a:r>
                <a:r>
                  <a:rPr lang="en-US" altLang="zh-TW" sz="1200" i="0">
                    <a:solidFill>
                      <a:schemeClr val="tx1"/>
                    </a:solidFill>
                    <a:latin typeface="Cambria Math" panose="02040503050406030204" pitchFamily="18" charset="0"/>
                    <a:cs typeface="Times New Roman" panose="02020603050405020304" pitchFamily="18" charset="0"/>
                  </a:rPr>
                  <a:t>𝑛</a:t>
                </a:r>
                <a:r>
                  <a:rPr lang="en-US" altLang="zh-TW" sz="1200" b="0" i="0" u="none" strike="noStrike" kern="1200" baseline="0" dirty="0" smtClean="0">
                    <a:solidFill>
                      <a:schemeClr val="tx1"/>
                    </a:solidFill>
                    <a:latin typeface="+mn-lt"/>
                    <a:ea typeface="+mn-ea"/>
                    <a:cs typeface="+mn-cs"/>
                  </a:rPr>
                  <a:t> = 10.25 is an important quantity, known as the likelihood of the nth data point.</a:t>
                </a:r>
                <a:endParaRPr lang="zh-TW" alt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7917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29467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0692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445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If we were to slightly increase </a:t>
                </a:r>
                <a14:m>
                  <m:oMath xmlns:m="http://schemas.openxmlformats.org/officeDocument/2006/math">
                    <m:sSub>
                      <m:sSubPr>
                        <m:ctrlPr>
                          <a:rPr lang="en-US" altLang="zh-TW" sz="1200" b="1" i="1" smtClean="0">
                            <a:latin typeface="Cambria Math" panose="02040503050406030204" pitchFamily="18" charset="0"/>
                            <a:cs typeface="Times New Roman" panose="02020603050405020304" pitchFamily="18" charset="0"/>
                          </a:rPr>
                        </m:ctrlPr>
                      </m:sSubPr>
                      <m:e>
                        <m:acc>
                          <m:accPr>
                            <m:chr m:val="̂"/>
                            <m:ctrlPr>
                              <a:rPr lang="en-US" altLang="zh-TW" sz="1200" b="1" i="1" dirty="0">
                                <a:latin typeface="Cambria Math" panose="02040503050406030204" pitchFamily="18" charset="0"/>
                                <a:cs typeface="Times New Roman" panose="02020603050405020304" pitchFamily="18" charset="0"/>
                              </a:rPr>
                            </m:ctrlPr>
                          </m:accPr>
                          <m:e>
                            <m:r>
                              <a:rPr lang="zh-TW" altLang="en-US" sz="1200" b="1" i="1" dirty="0">
                                <a:latin typeface="Cambria Math" panose="02040503050406030204" pitchFamily="18" charset="0"/>
                                <a:cs typeface="Times New Roman" panose="02020603050405020304" pitchFamily="18" charset="0"/>
                              </a:rPr>
                              <m:t>𝜔</m:t>
                            </m:r>
                          </m:e>
                        </m:acc>
                      </m:e>
                      <m:sub>
                        <m:r>
                          <a:rPr lang="en-US" altLang="zh-TW" sz="1200" i="1">
                            <a:latin typeface="Cambria Math" panose="02040503050406030204" pitchFamily="18" charset="0"/>
                            <a:cs typeface="Times New Roman" panose="02020603050405020304" pitchFamily="18" charset="0"/>
                          </a:rPr>
                          <m:t>0</m:t>
                        </m:r>
                      </m:sub>
                    </m:sSub>
                  </m:oMath>
                </a14:m>
                <a:r>
                  <a:rPr lang="en-US" altLang="zh-TW" sz="1200" dirty="0">
                    <a:latin typeface="Times New Roman" panose="02020603050405020304" pitchFamily="18" charset="0"/>
                    <a:cs typeface="Times New Roman" panose="02020603050405020304" pitchFamily="18" charset="0"/>
                  </a:rPr>
                  <a:t>, the whole line would move up and the best value of </a:t>
                </a:r>
                <a14:m>
                  <m:oMath xmlns:m="http://schemas.openxmlformats.org/officeDocument/2006/math">
                    <m:sSub>
                      <m:sSubPr>
                        <m:ctrlPr>
                          <a:rPr lang="en-US" altLang="zh-TW" sz="1200" b="1" i="1" smtClean="0">
                            <a:latin typeface="Cambria Math" panose="02040503050406030204" pitchFamily="18" charset="0"/>
                            <a:cs typeface="Times New Roman" panose="02020603050405020304" pitchFamily="18" charset="0"/>
                          </a:rPr>
                        </m:ctrlPr>
                      </m:sSubPr>
                      <m:e>
                        <m:acc>
                          <m:accPr>
                            <m:chr m:val="̂"/>
                            <m:ctrlPr>
                              <a:rPr lang="en-US" altLang="zh-TW" sz="1200" b="1" i="1" dirty="0">
                                <a:latin typeface="Cambria Math" panose="02040503050406030204" pitchFamily="18" charset="0"/>
                                <a:cs typeface="Times New Roman" panose="02020603050405020304" pitchFamily="18" charset="0"/>
                              </a:rPr>
                            </m:ctrlPr>
                          </m:accPr>
                          <m:e>
                            <m:r>
                              <a:rPr lang="zh-TW" altLang="en-US" sz="1200" b="1" i="1" dirty="0">
                                <a:latin typeface="Cambria Math" panose="02040503050406030204" pitchFamily="18" charset="0"/>
                                <a:cs typeface="Times New Roman" panose="02020603050405020304" pitchFamily="18" charset="0"/>
                              </a:rPr>
                              <m:t>𝜔</m:t>
                            </m:r>
                          </m:e>
                        </m:acc>
                      </m:e>
                      <m:sub>
                        <m:r>
                          <a:rPr lang="en-US" altLang="zh-TW" sz="1200" i="1">
                            <a:latin typeface="Cambria Math" panose="02040503050406030204" pitchFamily="18" charset="0"/>
                            <a:cs typeface="Times New Roman" panose="02020603050405020304" pitchFamily="18" charset="0"/>
                          </a:rPr>
                          <m:t>1</m:t>
                        </m:r>
                      </m:sub>
                    </m:sSub>
                  </m:oMath>
                </a14:m>
                <a:r>
                  <a:rPr lang="en-US" altLang="zh-TW" sz="1200" dirty="0">
                    <a:latin typeface="Times New Roman" panose="02020603050405020304" pitchFamily="18" charset="0"/>
                    <a:cs typeface="Times New Roman" panose="02020603050405020304" pitchFamily="18" charset="0"/>
                  </a:rPr>
                  <a:t> would have to be decreased slightly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(thereby producing a steeper negative gradient) to pass as close as possible to all of the data points.</a:t>
                </a:r>
                <a:endParaRPr lang="zh-TW" altLang="en-US" sz="1200"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panose="02020603050405020304" pitchFamily="18" charset="0"/>
                    <a:cs typeface="Times New Roman" panose="02020603050405020304" pitchFamily="18" charset="0"/>
                  </a:rPr>
                  <a:t>If we were to slightly increase </a:t>
                </a:r>
                <a:r>
                  <a:rPr lang="zh-TW" altLang="en-US" sz="1200" b="1" i="0" dirty="0">
                    <a:latin typeface="Cambria Math" panose="02040503050406030204" pitchFamily="18" charset="0"/>
                    <a:cs typeface="Times New Roman" panose="02020603050405020304" pitchFamily="18" charset="0"/>
                  </a:rPr>
                  <a:t>𝜔</a:t>
                </a:r>
                <a:r>
                  <a:rPr lang="en-US" altLang="zh-TW" sz="1200" b="1" i="0" dirty="0">
                    <a:latin typeface="Cambria Math" panose="02040503050406030204" pitchFamily="18" charset="0"/>
                    <a:cs typeface="Times New Roman" panose="02020603050405020304" pitchFamily="18" charset="0"/>
                  </a:rPr>
                  <a:t> ̂</a:t>
                </a:r>
                <a:r>
                  <a:rPr lang="en-US" altLang="zh-TW" sz="1200" b="1" i="0" smtClean="0">
                    <a:latin typeface="Cambria Math" panose="02040503050406030204" pitchFamily="18" charset="0"/>
                    <a:cs typeface="Times New Roman" panose="02020603050405020304" pitchFamily="18" charset="0"/>
                  </a:rPr>
                  <a:t>_</a:t>
                </a:r>
                <a:r>
                  <a:rPr lang="en-US" altLang="zh-TW" sz="1200" i="0">
                    <a:latin typeface="Cambria Math" panose="02040503050406030204" pitchFamily="18" charset="0"/>
                    <a:cs typeface="Times New Roman" panose="02020603050405020304" pitchFamily="18" charset="0"/>
                  </a:rPr>
                  <a:t>0</a:t>
                </a:r>
                <a:r>
                  <a:rPr lang="en-US" altLang="zh-TW" sz="1200" dirty="0" smtClean="0">
                    <a:latin typeface="Times New Roman" panose="02020603050405020304" pitchFamily="18" charset="0"/>
                    <a:cs typeface="Times New Roman" panose="02020603050405020304" pitchFamily="18" charset="0"/>
                  </a:rPr>
                  <a:t>, the whole line would move up and the best value of </a:t>
                </a:r>
                <a:r>
                  <a:rPr lang="zh-TW" altLang="en-US" sz="1200" b="1" i="0" dirty="0">
                    <a:latin typeface="Cambria Math" panose="02040503050406030204" pitchFamily="18" charset="0"/>
                    <a:cs typeface="Times New Roman" panose="02020603050405020304" pitchFamily="18" charset="0"/>
                  </a:rPr>
                  <a:t>𝜔</a:t>
                </a:r>
                <a:r>
                  <a:rPr lang="en-US" altLang="zh-TW" sz="1200" b="1" i="0" dirty="0">
                    <a:latin typeface="Cambria Math" panose="02040503050406030204" pitchFamily="18" charset="0"/>
                    <a:cs typeface="Times New Roman" panose="02020603050405020304" pitchFamily="18" charset="0"/>
                  </a:rPr>
                  <a:t> ̂</a:t>
                </a:r>
                <a:r>
                  <a:rPr lang="en-US" altLang="zh-TW" sz="1200" b="1" i="0" smtClean="0">
                    <a:latin typeface="Cambria Math" panose="02040503050406030204" pitchFamily="18" charset="0"/>
                    <a:cs typeface="Times New Roman" panose="02020603050405020304" pitchFamily="18" charset="0"/>
                  </a:rPr>
                  <a:t>_</a:t>
                </a:r>
                <a:r>
                  <a:rPr lang="en-US" altLang="zh-TW" sz="1200" i="0">
                    <a:latin typeface="Cambria Math" panose="02040503050406030204" pitchFamily="18" charset="0"/>
                    <a:cs typeface="Times New Roman" panose="02020603050405020304" pitchFamily="18" charset="0"/>
                  </a:rPr>
                  <a:t>1</a:t>
                </a:r>
                <a:r>
                  <a:rPr lang="en-US" altLang="zh-TW" sz="1200" dirty="0" smtClean="0">
                    <a:latin typeface="Times New Roman" panose="02020603050405020304" pitchFamily="18" charset="0"/>
                    <a:cs typeface="Times New Roman" panose="02020603050405020304" pitchFamily="18" charset="0"/>
                  </a:rPr>
                  <a:t> would have to be decreased slightly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panose="02020603050405020304" pitchFamily="18" charset="0"/>
                    <a:cs typeface="Times New Roman" panose="02020603050405020304" pitchFamily="18" charset="0"/>
                  </a:rPr>
                  <a:t>(thereby producing a steeper negative gradient) to pass as close as possible to all of the data points.</a:t>
                </a:r>
                <a:endParaRPr lang="zh-TW" altLang="en-US" sz="1200" dirty="0" smtClean="0">
                  <a:latin typeface="Times New Roman" panose="02020603050405020304" pitchFamily="18" charset="0"/>
                  <a:cs typeface="Times New Roman" panose="02020603050405020304" pitchFamily="18" charset="0"/>
                </a:endParaRPr>
              </a:p>
              <a:p>
                <a:endParaRPr lang="zh-TW" alt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797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7</a:t>
            </a:fld>
            <a:endParaRPr lang="zh-TW" altLang="en-US"/>
          </a:p>
        </p:txBody>
      </p:sp>
    </p:spTree>
    <p:extLst>
      <p:ext uri="{BB962C8B-B14F-4D97-AF65-F5344CB8AC3E}">
        <p14:creationId xmlns:p14="http://schemas.microsoft.com/office/powerpoint/2010/main" val="1709501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idea of having a distribution over model parameters rather than a single best value is very</a:t>
            </a:r>
          </a:p>
          <a:p>
            <a:r>
              <a:rPr lang="en-US" altLang="zh-TW" sz="1200" b="0" i="0" u="none" strike="noStrike" kern="1200" baseline="0" dirty="0">
                <a:solidFill>
                  <a:schemeClr val="tx1"/>
                </a:solidFill>
                <a:latin typeface="+mn-lt"/>
                <a:ea typeface="+mn-ea"/>
                <a:cs typeface="+mn-cs"/>
              </a:rPr>
              <a:t>important in Machine Learning and is introduced in the next chapter (Chapter 3).</a:t>
            </a:r>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5733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altLang="zh-TW" sz="1200" i="1" smtClean="0">
                        <a:latin typeface="Cambria Math" panose="02040503050406030204" pitchFamily="18" charset="0"/>
                        <a:cs typeface="Times New Roman" panose="02020603050405020304" pitchFamily="18" charset="0"/>
                      </a:rPr>
                      <m:t>,</m:t>
                    </m:r>
                  </m:oMath>
                </a14:m>
                <a:r>
                  <a:rPr lang="en-US" altLang="zh-TW" sz="1200" dirty="0">
                    <a:solidFill>
                      <a:srgbClr val="FF0000"/>
                    </a:solidFill>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since</a:t>
                </a:r>
                <a:r>
                  <a:rPr lang="en-US" altLang="zh-TW" sz="1200" dirty="0">
                    <a:solidFill>
                      <a:srgbClr val="FF0000"/>
                    </a:solidFill>
                    <a:cs typeface="Times New Roman" panose="02020603050405020304" pitchFamily="18" charset="0"/>
                  </a:rPr>
                  <a:t> </a:t>
                </a:r>
                <a14:m>
                  <m:oMath xmlns:m="http://schemas.openxmlformats.org/officeDocument/2006/math">
                    <m:acc>
                      <m:accPr>
                        <m:chr m:val="̂"/>
                        <m:ctrlPr>
                          <a:rPr lang="zh-TW" altLang="en-US" sz="1200" i="1" dirty="0">
                            <a:solidFill>
                              <a:srgbClr val="FF0000"/>
                            </a:solidFill>
                            <a:latin typeface="Cambria Math" panose="02040503050406030204" pitchFamily="18" charset="0"/>
                          </a:rPr>
                        </m:ctrlPr>
                      </m:accPr>
                      <m:e>
                        <m:r>
                          <a:rPr lang="zh-TW" altLang="en-US" sz="1200" i="1">
                            <a:solidFill>
                              <a:srgbClr val="FF0000"/>
                            </a:solidFill>
                            <a:latin typeface="Cambria Math" panose="02040503050406030204" pitchFamily="18" charset="0"/>
                            <a:cs typeface="Times New Roman" panose="02020603050405020304" pitchFamily="18" charset="0"/>
                          </a:rPr>
                          <m:t>𝛚</m:t>
                        </m:r>
                      </m:e>
                    </m:acc>
                  </m:oMath>
                </a14:m>
                <a:r>
                  <a:rPr lang="en-US" altLang="zh-TW" sz="1200" dirty="0">
                    <a:solidFill>
                      <a:srgbClr val="FF0000"/>
                    </a:solidFill>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is unbiased</a:t>
                </a:r>
                <a:endParaRPr lang="zh-TW" altLang="en-US" dirty="0"/>
              </a:p>
            </p:txBody>
          </p:sp>
        </mc:Choice>
        <mc:Fallback xmlns="">
          <p:sp>
            <p:nvSpPr>
              <p:cNvPr id="3" name="Notes Placeholder 2"/>
              <p:cNvSpPr>
                <a:spLocks noGrp="1"/>
              </p:cNvSpPr>
              <p:nvPr>
                <p:ph type="body" idx="1"/>
              </p:nvPr>
            </p:nvSpPr>
            <p:spPr/>
            <p:txBody>
              <a:bodyPr/>
              <a:lstStyle/>
              <a:p>
                <a:r>
                  <a:rPr lang="en-US" altLang="zh-TW" sz="1200" i="0" smtClean="0">
                    <a:latin typeface="Cambria Math" panose="02040503050406030204" pitchFamily="18" charset="0"/>
                    <a:cs typeface="Times New Roman" panose="02020603050405020304" pitchFamily="18" charset="0"/>
                  </a:rPr>
                  <a:t>,</a:t>
                </a:r>
                <a:r>
                  <a:rPr lang="en-US" altLang="zh-TW" sz="1200" dirty="0">
                    <a:solidFill>
                      <a:srgbClr val="FF0000"/>
                    </a:solidFill>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since</a:t>
                </a:r>
                <a:r>
                  <a:rPr lang="en-US" altLang="zh-TW" sz="1200" dirty="0">
                    <a:solidFill>
                      <a:srgbClr val="FF0000"/>
                    </a:solidFill>
                    <a:cs typeface="Times New Roman" panose="02020603050405020304" pitchFamily="18" charset="0"/>
                  </a:rPr>
                  <a:t> </a:t>
                </a:r>
                <a:r>
                  <a:rPr lang="zh-TW" altLang="en-US" sz="1200" i="0">
                    <a:solidFill>
                      <a:srgbClr val="FF0000"/>
                    </a:solidFill>
                    <a:latin typeface="Cambria Math" panose="02040503050406030204" pitchFamily="18" charset="0"/>
                    <a:cs typeface="Times New Roman" panose="02020603050405020304" pitchFamily="18" charset="0"/>
                  </a:rPr>
                  <a:t>𝛚</a:t>
                </a:r>
                <a:r>
                  <a:rPr lang="zh-TW" altLang="en-US" sz="1200" i="0" dirty="0">
                    <a:solidFill>
                      <a:srgbClr val="FF0000"/>
                    </a:solidFill>
                    <a:latin typeface="Cambria Math" panose="02040503050406030204" pitchFamily="18" charset="0"/>
                    <a:cs typeface="Times New Roman" panose="02020603050405020304" pitchFamily="18" charset="0"/>
                  </a:rPr>
                  <a:t> ̂</a:t>
                </a:r>
                <a:r>
                  <a:rPr lang="en-US" altLang="zh-TW" sz="1200" dirty="0">
                    <a:solidFill>
                      <a:srgbClr val="FF0000"/>
                    </a:solidFill>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is unbiased</a:t>
                </a:r>
                <a:endParaRPr lang="zh-TW" alt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32355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5970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5329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2CA91B8-5FC5-4057-8329-8D7BEA655BD7}" type="slidenum">
              <a:rPr lang="zh-TW" altLang="en-US" smtClean="0"/>
              <a:pPr/>
              <a:t>115</a:t>
            </a:fld>
            <a:endParaRPr lang="zh-TW" altLang="en-US"/>
          </a:p>
        </p:txBody>
      </p:sp>
    </p:spTree>
    <p:extLst>
      <p:ext uri="{BB962C8B-B14F-4D97-AF65-F5344CB8AC3E}">
        <p14:creationId xmlns:p14="http://schemas.microsoft.com/office/powerpoint/2010/main" val="242949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8</a:t>
            </a:fld>
            <a:endParaRPr lang="zh-TW" altLang="en-US"/>
          </a:p>
        </p:txBody>
      </p:sp>
    </p:spTree>
    <p:extLst>
      <p:ext uri="{BB962C8B-B14F-4D97-AF65-F5344CB8AC3E}">
        <p14:creationId xmlns:p14="http://schemas.microsoft.com/office/powerpoint/2010/main" val="12368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10</a:t>
            </a:fld>
            <a:endParaRPr lang="zh-TW" altLang="en-US"/>
          </a:p>
        </p:txBody>
      </p:sp>
    </p:spTree>
    <p:extLst>
      <p:ext uri="{BB962C8B-B14F-4D97-AF65-F5344CB8AC3E}">
        <p14:creationId xmlns:p14="http://schemas.microsoft.com/office/powerpoint/2010/main" val="201257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E2CA91B8-5FC5-4057-8329-8D7BEA655BD7}" type="slidenum">
              <a:rPr lang="zh-TW" altLang="en-US" smtClean="0"/>
              <a:pPr/>
              <a:t>13</a:t>
            </a:fld>
            <a:endParaRPr lang="zh-TW" altLang="en-US"/>
          </a:p>
        </p:txBody>
      </p:sp>
    </p:spTree>
    <p:extLst>
      <p:ext uri="{BB962C8B-B14F-4D97-AF65-F5344CB8AC3E}">
        <p14:creationId xmlns:p14="http://schemas.microsoft.com/office/powerpoint/2010/main" val="159339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E2CA91B8-5FC5-4057-8329-8D7BEA655BD7}" type="slidenum">
              <a:rPr lang="zh-TW" altLang="en-US" smtClean="0"/>
              <a:pPr/>
              <a:t>14</a:t>
            </a:fld>
            <a:endParaRPr lang="zh-TW" altLang="en-US"/>
          </a:p>
        </p:txBody>
      </p:sp>
    </p:spTree>
    <p:extLst>
      <p:ext uri="{BB962C8B-B14F-4D97-AF65-F5344CB8AC3E}">
        <p14:creationId xmlns:p14="http://schemas.microsoft.com/office/powerpoint/2010/main" val="374450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15</a:t>
            </a:fld>
            <a:endParaRPr lang="zh-TW" altLang="en-US"/>
          </a:p>
        </p:txBody>
      </p:sp>
    </p:spTree>
    <p:extLst>
      <p:ext uri="{BB962C8B-B14F-4D97-AF65-F5344CB8AC3E}">
        <p14:creationId xmlns:p14="http://schemas.microsoft.com/office/powerpoint/2010/main" val="353122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2CA91B8-5FC5-4057-8329-8D7BEA655BD7}" type="slidenum">
              <a:rPr lang="zh-TW" altLang="en-US" smtClean="0"/>
              <a:pPr/>
              <a:t>21</a:t>
            </a:fld>
            <a:endParaRPr lang="zh-TW" altLang="en-US"/>
          </a:p>
        </p:txBody>
      </p:sp>
    </p:spTree>
    <p:extLst>
      <p:ext uri="{BB962C8B-B14F-4D97-AF65-F5344CB8AC3E}">
        <p14:creationId xmlns:p14="http://schemas.microsoft.com/office/powerpoint/2010/main" val="2013741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E2CA91B8-5FC5-4057-8329-8D7BEA655BD7}" type="slidenum">
              <a:rPr lang="zh-TW" altLang="en-US" smtClean="0"/>
              <a:pPr/>
              <a:t>23</a:t>
            </a:fld>
            <a:endParaRPr lang="zh-TW" altLang="en-US"/>
          </a:p>
        </p:txBody>
      </p:sp>
    </p:spTree>
    <p:extLst>
      <p:ext uri="{BB962C8B-B14F-4D97-AF65-F5344CB8AC3E}">
        <p14:creationId xmlns:p14="http://schemas.microsoft.com/office/powerpoint/2010/main" val="185102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C47741-49DC-4D44-970D-FAD116E0FF8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0A8154C-166D-4116-A549-D523B94B6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11BE07-8B4C-4177-AE92-074C7D7EB1F8}"/>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BB84C435-C982-48C1-8ADB-CB1D5CC621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5884A1-C45C-457D-A8E9-63FBF9C210EA}"/>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583982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98444-6C6D-44EB-B6B4-397CFBCF5EA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7CF55DF-37C0-4938-AC19-C660A3DC16BA}"/>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4FB37F1-30AC-42E1-B417-5FF900D32B68}"/>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51689258-4376-4042-9093-B0CC16F00B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2C7482-612D-4396-A970-408842E87004}"/>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70458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7B82939-7F29-4111-AA71-C498F24F02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048706-E5CD-4BB8-892E-FE04E04D0B54}"/>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F8D8A4E-CFAC-43B9-B837-F86621593FC6}"/>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CC6080FF-3188-456F-B332-E243FE748D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8E2AF73-66F0-4A0C-BC64-410CA7A8F1EC}"/>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538350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798B02-3E2F-46C5-930F-48E14EB59BF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A210214-6C9C-41E2-B463-BEA9774FF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32DF72B-3D02-4693-A06C-B8148E97616B}"/>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5949501C-7B7E-4D20-A1EB-073466D9294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7B26507-506A-41CD-A5C4-DFC8D1CB085C}"/>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155130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F5FFA7-D728-4ECA-ADDA-D4956AA02A6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A2E8EEB-3C68-4622-805B-4C956A1E8DE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BDC6E0D-10B0-4505-A48A-A86AF5659286}"/>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81A3E6C4-86F8-4C73-A68D-570E85395AE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98038AD-A231-4A1B-B36B-27901F954540}"/>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2713011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A1E85D-CCAA-478E-916C-BC108EBA35B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D218472-8DE3-4FED-90A5-DBE0F6F92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26B4C125-52A8-4270-BED8-5BB35182D811}"/>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18414282-C67E-4F15-A2DF-7475521806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5CF3E19-860D-4953-BE8C-55A3D983BECC}"/>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492233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F0B0D-7180-4CC9-B293-6C87EA4F36D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4F05802-1263-41C5-BDC0-1301B38D3AF6}"/>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D10BC68-38BA-455F-9B3A-9A0848108FD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CEE655C-55FC-4636-BDA5-CFF1FFA30139}"/>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6" name="頁尾版面配置區 5">
            <a:extLst>
              <a:ext uri="{FF2B5EF4-FFF2-40B4-BE49-F238E27FC236}">
                <a16:creationId xmlns:a16="http://schemas.microsoft.com/office/drawing/2014/main" id="{1E5F05DB-026D-4A2E-8F59-80A328A6D92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64F803-6110-4390-9714-EBED699D8E4D}"/>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555078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C2E16D-B4CC-4A44-ACA6-4C6E859A2C4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E93DF73-6210-4DC3-B9E0-BDBD44F467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15B31A5C-3B6C-4F92-91D8-8453C114C78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F30400D-BC54-4E9D-883F-42A23CAD1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DE24A26-7040-4347-9281-5B9731587CB1}"/>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CB9C7AA-624A-4CF2-B244-33B6BDD5F4FE}"/>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8" name="頁尾版面配置區 7">
            <a:extLst>
              <a:ext uri="{FF2B5EF4-FFF2-40B4-BE49-F238E27FC236}">
                <a16:creationId xmlns:a16="http://schemas.microsoft.com/office/drawing/2014/main" id="{D66F8E2A-2426-42F2-9647-0F4A3443620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EF0BF2E-9095-44E9-9D77-5217524E2771}"/>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413197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9787A-A8A7-4E52-9060-17036F6AE1F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8261BAF-B8D2-49E0-8D39-719E26B7ADA9}"/>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4" name="頁尾版面配置區 3">
            <a:extLst>
              <a:ext uri="{FF2B5EF4-FFF2-40B4-BE49-F238E27FC236}">
                <a16:creationId xmlns:a16="http://schemas.microsoft.com/office/drawing/2014/main" id="{F614B5A7-B07A-4E8D-9F10-5651EA5DCD1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B1F5DC-9FE4-4DF3-AE92-44602666CE0F}"/>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1891320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D459A35-C0A1-47AF-AB41-EF24EC663281}"/>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3" name="頁尾版面配置區 2">
            <a:extLst>
              <a:ext uri="{FF2B5EF4-FFF2-40B4-BE49-F238E27FC236}">
                <a16:creationId xmlns:a16="http://schemas.microsoft.com/office/drawing/2014/main" id="{6C131F49-9B5B-400E-8EBC-9037D1F26DB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142C1A8-C6B3-4B1C-A7DB-1410E925348F}"/>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274433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014E24-5144-483A-ABA4-22CCDCC2244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D69106F-0A48-4D70-80EF-2AB6DD034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27FF272-A8C0-4337-8222-E4D76F5C1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BAABB30-3C4B-458C-A854-B848F7D6EDBF}"/>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6" name="頁尾版面配置區 5">
            <a:extLst>
              <a:ext uri="{FF2B5EF4-FFF2-40B4-BE49-F238E27FC236}">
                <a16:creationId xmlns:a16="http://schemas.microsoft.com/office/drawing/2014/main" id="{41F8F9F9-89A3-4FC6-A944-6DD375CB8E0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A96F87-35EA-4293-9516-A1CCF937D27F}"/>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00403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014AE4-2C95-4C5E-AB01-2AE3AD0EC7F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4FAE085-ABDF-4D49-8455-57CAF477E887}"/>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4AD6092-00C6-45BD-9130-DCA0B5840145}"/>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ACFE5A88-1517-4EE8-BB01-DC3EF7F2A5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C2DBEF7-0511-4A2F-8FB7-D003D08EB317}"/>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860684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6C6D12-2868-40FB-9371-22C33C09BBB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2CB2604-785C-479D-B0B2-BF2996835A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97E17F-D98C-46B1-842B-71F959CAF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30AA8E24-9501-479A-85BB-9C81BD860A29}"/>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6" name="頁尾版面配置區 5">
            <a:extLst>
              <a:ext uri="{FF2B5EF4-FFF2-40B4-BE49-F238E27FC236}">
                <a16:creationId xmlns:a16="http://schemas.microsoft.com/office/drawing/2014/main" id="{CFC71483-E07D-4EF4-8434-E9796B47224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B07787F-959F-4EED-8D3A-2E30BF0A0EC9}"/>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260132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33FD1D-A868-4F9F-ADEC-4114AD6D905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FDE719B-EE7F-445F-8571-841B3A346E6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0020B6D-5481-43DB-A96B-C0DFA6150109}"/>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D636FDCE-8990-4EEB-B877-85DE72A4AD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6E67866-E895-4951-8DC2-B27C838F36FE}"/>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493851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E0827C-B98B-47C7-9A73-015F1E6BB77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D313D3B-3DB8-498E-899F-C608FAA3B737}"/>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58A8620-BBA0-4F66-857E-8443A6302DDA}"/>
              </a:ext>
            </a:extLst>
          </p:cNvPr>
          <p:cNvSpPr>
            <a:spLocks noGrp="1"/>
          </p:cNvSpPr>
          <p:nvPr>
            <p:ph type="dt" sz="half" idx="10"/>
          </p:nvPr>
        </p:nvSpPr>
        <p:spPr/>
        <p:txBody>
          <a:body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D267E5FA-A640-4EE2-8B94-779FCC0E3F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3BD24E2-EE07-4518-B5CE-9582068A039A}"/>
              </a:ext>
            </a:extLst>
          </p:cNvPr>
          <p:cNvSpPr>
            <a:spLocks noGrp="1"/>
          </p:cNvSpPr>
          <p:nvPr>
            <p:ph type="sldNum" sz="quarter" idx="12"/>
          </p:nvPr>
        </p:nvSpPr>
        <p:spPr/>
        <p:txBody>
          <a:body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966131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0606665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33662629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264190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3078386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866634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Date Placeholder 2"/>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126593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35268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FBAAF-2D61-4EE8-B584-84EA12A3DF6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E7221A-AA67-4598-9749-E7AC7C1DB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F9045B13-BE02-43E6-AB7D-366CE711D340}"/>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AF66AD3B-4210-4881-807A-B6B3A3FF31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EA784A-BAD8-4555-964A-DA8640E7BE87}"/>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303081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3816184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713576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246023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39129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18BF8-EEB5-4B77-93D3-06FB7E7BDB5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652AB02-6A5B-45BB-B66B-60CDBAFE442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52C0D2B-6171-4CC3-8F26-6C4ED76C9CE3}"/>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484C7A0-1AB9-4693-8D35-B7FCA04E062A}"/>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6" name="頁尾版面配置區 5">
            <a:extLst>
              <a:ext uri="{FF2B5EF4-FFF2-40B4-BE49-F238E27FC236}">
                <a16:creationId xmlns:a16="http://schemas.microsoft.com/office/drawing/2014/main" id="{D59AADB1-34F0-4DF5-AAC3-B2E3EA72455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A1F711-2D1C-4F8B-8EDD-9DADE6F96C2E}"/>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74688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FC8F2-5DBE-47B6-B09E-23B9EA0297A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05B13D9-EDDB-4072-A868-3FCE6D8AE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B739C77F-D8D0-49D8-940B-6948C07BA5DF}"/>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44F09C0-1FF0-42EA-8B5C-8E4AE300A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49D1928-C6F4-4216-BF61-9BD492C7587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740E94E-C376-4C9E-8109-556F7B3419DD}"/>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8" name="頁尾版面配置區 7">
            <a:extLst>
              <a:ext uri="{FF2B5EF4-FFF2-40B4-BE49-F238E27FC236}">
                <a16:creationId xmlns:a16="http://schemas.microsoft.com/office/drawing/2014/main" id="{8ED0FF9A-046D-45D1-A19B-B592F34B613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1CE3C62-9ABD-4E09-82D1-670A9324520C}"/>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3927234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594654-3824-45A6-9995-78178C01E63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F7C0B0F-11F6-4AA9-98E0-A4E1D36278CC}"/>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4" name="頁尾版面配置區 3">
            <a:extLst>
              <a:ext uri="{FF2B5EF4-FFF2-40B4-BE49-F238E27FC236}">
                <a16:creationId xmlns:a16="http://schemas.microsoft.com/office/drawing/2014/main" id="{7290C49C-65D9-4B7E-A2C1-3A8C101970D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6611A69-4302-4EA5-9208-719A2BACDDE8}"/>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82762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9330B56-0660-467A-9CCA-59B6BBE22546}"/>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3" name="頁尾版面配置區 2">
            <a:extLst>
              <a:ext uri="{FF2B5EF4-FFF2-40B4-BE49-F238E27FC236}">
                <a16:creationId xmlns:a16="http://schemas.microsoft.com/office/drawing/2014/main" id="{12C14DD0-6D67-4948-8698-C70B2100ED5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70E4E5F-0AD9-4408-A8BF-C5D75634D653}"/>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63740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C0905-2FC4-4A09-A5FB-053687A231E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3B1F284-D765-4178-A42C-CCA44EBE3E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CC62AD9-8A22-490B-8E7F-694E4AEF8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FAE12F3-5A99-4347-B327-83E390611F43}"/>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6" name="頁尾版面配置區 5">
            <a:extLst>
              <a:ext uri="{FF2B5EF4-FFF2-40B4-BE49-F238E27FC236}">
                <a16:creationId xmlns:a16="http://schemas.microsoft.com/office/drawing/2014/main" id="{44155020-25C5-4637-8A43-E8DF7C8F5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F424FD9-B192-40AE-A7E4-188935562F35}"/>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52908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6BE27-723F-48E8-8879-ECA8BB064F5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CE83309-EBF7-4BD7-AAA8-3ED39666D6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71A8E44-2902-4CD1-BB0D-EDD2FA41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D1D9E61-4BC8-445B-8E43-38030A304E40}"/>
              </a:ext>
            </a:extLst>
          </p:cNvPr>
          <p:cNvSpPr>
            <a:spLocks noGrp="1"/>
          </p:cNvSpPr>
          <p:nvPr>
            <p:ph type="dt" sz="half" idx="10"/>
          </p:nvPr>
        </p:nvSpPr>
        <p:spPr/>
        <p:txBody>
          <a:bodyPr/>
          <a:lstStyle/>
          <a:p>
            <a:fld id="{6CD0A0FF-1869-4F44-9C25-370648A0CA60}" type="datetimeFigureOut">
              <a:rPr lang="zh-TW" altLang="en-US" smtClean="0"/>
              <a:pPr/>
              <a:t>2022/8/23</a:t>
            </a:fld>
            <a:endParaRPr lang="zh-TW" altLang="en-US"/>
          </a:p>
        </p:txBody>
      </p:sp>
      <p:sp>
        <p:nvSpPr>
          <p:cNvPr id="6" name="頁尾版面配置區 5">
            <a:extLst>
              <a:ext uri="{FF2B5EF4-FFF2-40B4-BE49-F238E27FC236}">
                <a16:creationId xmlns:a16="http://schemas.microsoft.com/office/drawing/2014/main" id="{8B37DAE4-723C-4B42-BC70-7BC45EFB6E8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02986AD-60A5-40A0-9CB0-B9AB1B84E283}"/>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2836446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D51C27B-010E-4C5D-A124-784205ED5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289D962-4ABB-4244-B904-E1A394D6D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95ABC6-1D47-41B1-AE78-CF0F471DA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0A0FF-1869-4F44-9C25-370648A0CA60}" type="datetimeFigureOut">
              <a:rPr lang="zh-TW" altLang="en-US" smtClean="0"/>
              <a:pPr/>
              <a:t>2022/8/23</a:t>
            </a:fld>
            <a:endParaRPr lang="zh-TW" altLang="en-US"/>
          </a:p>
        </p:txBody>
      </p:sp>
      <p:sp>
        <p:nvSpPr>
          <p:cNvPr id="5" name="頁尾版面配置區 4">
            <a:extLst>
              <a:ext uri="{FF2B5EF4-FFF2-40B4-BE49-F238E27FC236}">
                <a16:creationId xmlns:a16="http://schemas.microsoft.com/office/drawing/2014/main" id="{528BD5A5-5E54-435C-9DCD-0C743A1F7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EC1EB48-12F6-4A2A-B35C-6BAF26FB3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2584109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90C1579-B1FE-4BF4-9887-6A72D12ED9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F763DCF-A55A-4FA1-9A39-C25709CEB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290315-123C-4890-BED7-1B6322462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BB3E3-816F-4CDB-9629-5895B05AC2B1}" type="datetimeFigureOut">
              <a:rPr lang="zh-TW" altLang="en-US" smtClean="0"/>
              <a:t>2022/8/23</a:t>
            </a:fld>
            <a:endParaRPr lang="zh-TW" altLang="en-US"/>
          </a:p>
        </p:txBody>
      </p:sp>
      <p:sp>
        <p:nvSpPr>
          <p:cNvPr id="5" name="頁尾版面配置區 4">
            <a:extLst>
              <a:ext uri="{FF2B5EF4-FFF2-40B4-BE49-F238E27FC236}">
                <a16:creationId xmlns:a16="http://schemas.microsoft.com/office/drawing/2014/main" id="{5DEEE049-F73E-4456-A378-A3FC7E289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97FF1BD-A668-4611-98D9-AB6B062C0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E4D5-D688-44D0-B77B-DA733A4F9A6E}" type="slidenum">
              <a:rPr lang="zh-TW" altLang="en-US" smtClean="0"/>
              <a:t>‹#›</a:t>
            </a:fld>
            <a:endParaRPr lang="zh-TW" altLang="en-US"/>
          </a:p>
        </p:txBody>
      </p:sp>
    </p:spTree>
    <p:extLst>
      <p:ext uri="{BB962C8B-B14F-4D97-AF65-F5344CB8AC3E}">
        <p14:creationId xmlns:p14="http://schemas.microsoft.com/office/powerpoint/2010/main" val="30402550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45666-C7C1-42B5-A747-8E3D5A5880F0}" type="datetimeFigureOut">
              <a:rPr lang="zh-TW" altLang="en-US" smtClean="0"/>
              <a:t>2022/8/23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18223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811.png"/><Relationship Id="rId7" Type="http://schemas.openxmlformats.org/officeDocument/2006/relationships/image" Target="../media/image2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70.png"/></Relationships>
</file>

<file path=ppt/slides/_rels/slide10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0.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41.png"/></Relationships>
</file>

<file path=ppt/slides/_rels/slide103.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24.xml"/><Relationship Id="rId6" Type="http://schemas.openxmlformats.org/officeDocument/2006/relationships/image" Target="../media/image511.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39.png"/></Relationships>
</file>

<file path=ppt/slides/_rels/slide10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42.png"/></Relationships>
</file>

<file path=ppt/slides/_rels/slide10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126.png"/><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145.png"/><Relationship Id="rId7" Type="http://schemas.openxmlformats.org/officeDocument/2006/relationships/image" Target="../media/image700.png"/><Relationship Id="rId2" Type="http://schemas.openxmlformats.org/officeDocument/2006/relationships/image" Target="../media/image144.png"/><Relationship Id="rId1" Type="http://schemas.openxmlformats.org/officeDocument/2006/relationships/slideLayout" Target="../slideLayouts/slideLayout24.xml"/><Relationship Id="rId6" Type="http://schemas.openxmlformats.org/officeDocument/2006/relationships/image" Target="../media/image680.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7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4.xml"/><Relationship Id="rId4" Type="http://schemas.openxmlformats.org/officeDocument/2006/relationships/image" Target="../media/image770.png"/></Relationships>
</file>

<file path=ppt/slides/_rels/slide11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3.png"/><Relationship Id="rId2" Type="http://schemas.openxmlformats.org/officeDocument/2006/relationships/image" Target="../media/image430.png"/><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2.png"/><Relationship Id="rId5" Type="http://schemas.openxmlformats.org/officeDocument/2006/relationships/image" Target="../media/image460.png"/><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77.png"/><Relationship Id="rId5" Type="http://schemas.openxmlformats.org/officeDocument/2006/relationships/image" Target="../media/image49.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61.png"/><Relationship Id="rId12"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77.png"/><Relationship Id="rId5" Type="http://schemas.openxmlformats.org/officeDocument/2006/relationships/image" Target="../media/image49.png"/><Relationship Id="rId10" Type="http://schemas.openxmlformats.org/officeDocument/2006/relationships/image" Target="../media/image76.png"/><Relationship Id="rId4" Type="http://schemas.openxmlformats.org/officeDocument/2006/relationships/image" Target="../media/image88.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0.PNG"/><Relationship Id="rId12" Type="http://schemas.openxmlformats.org/officeDocument/2006/relationships/image" Target="../media/image3.png"/><Relationship Id="rId2" Type="http://schemas.openxmlformats.org/officeDocument/2006/relationships/image" Target="../media/image1010.png"/><Relationship Id="rId1" Type="http://schemas.openxmlformats.org/officeDocument/2006/relationships/slideLayout" Target="../slideLayouts/slideLayout13.xml"/><Relationship Id="rId6" Type="http://schemas.openxmlformats.org/officeDocument/2006/relationships/image" Target="../media/image140.png"/><Relationship Id="rId11" Type="http://schemas.openxmlformats.org/officeDocument/2006/relationships/image" Target="../media/image2.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2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211.png"/><Relationship Id="rId3" Type="http://schemas.openxmlformats.org/officeDocument/2006/relationships/image" Target="../media/image210.png"/><Relationship Id="rId17" Type="http://schemas.openxmlformats.org/officeDocument/2006/relationships/image" Target="../media/image3.png"/><Relationship Id="rId2" Type="http://schemas.openxmlformats.org/officeDocument/2006/relationships/image" Target="../media/image194.png"/><Relationship Id="rId16"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230.png"/><Relationship Id="rId10"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1710.png"/><Relationship Id="rId14" Type="http://schemas.openxmlformats.org/officeDocument/2006/relationships/image" Target="../media/image2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113.png"/><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311.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55.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50.png"/><Relationship Id="rId1" Type="http://schemas.openxmlformats.org/officeDocument/2006/relationships/slideLayout" Target="../slideLayouts/slideLayout24.xml"/><Relationship Id="rId4" Type="http://schemas.openxmlformats.org/officeDocument/2006/relationships/image" Target="../media/image670.png"/></Relationships>
</file>

<file path=ppt/slides/_rels/slide7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119.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image" Target="../media/image1110.png"/><Relationship Id="rId4" Type="http://schemas.openxmlformats.org/officeDocument/2006/relationships/image" Target="../media/image10.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80.png"/><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61.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30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51.png"/><Relationship Id="rId1" Type="http://schemas.openxmlformats.org/officeDocument/2006/relationships/slideLayout" Target="../slideLayouts/slideLayout24.xml"/><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8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47C7AD-D95F-4F85-AFB2-53FC29A81962}"/>
              </a:ext>
            </a:extLst>
          </p:cNvPr>
          <p:cNvSpPr>
            <a:spLocks noGrp="1"/>
          </p:cNvSpPr>
          <p:nvPr>
            <p:ph type="ctrTitle"/>
          </p:nvPr>
        </p:nvSpPr>
        <p:spPr>
          <a:xfrm>
            <a:off x="1502979" y="1165029"/>
            <a:ext cx="9144000" cy="3279228"/>
          </a:xfrm>
        </p:spPr>
        <p:txBody>
          <a:bodyPr>
            <a:normAutofit/>
          </a:bodyPr>
          <a:lstStyle/>
          <a:p>
            <a:r>
              <a:rPr lang="en-US" altLang="zh-TW" b="1" dirty="0" smtClean="0">
                <a:latin typeface="Times New Roman" panose="02020603050405020304" pitchFamily="18" charset="0"/>
                <a:cs typeface="Times New Roman" panose="02020603050405020304" pitchFamily="18" charset="0"/>
              </a:rPr>
              <a:t>Regression</a:t>
            </a:r>
            <a:r>
              <a:rPr lang="zh-TW" altLang="en-US" b="1" dirty="0" smtClean="0">
                <a:latin typeface="Times New Roman" panose="02020603050405020304" pitchFamily="18" charset="0"/>
                <a:cs typeface="Times New Roman" panose="02020603050405020304" pitchFamily="18" charset="0"/>
              </a:rPr>
              <a:t> </a:t>
            </a:r>
            <a:r>
              <a:rPr lang="en-US" altLang="zh-TW" b="1" dirty="0" smtClean="0">
                <a:latin typeface="Times New Roman" panose="02020603050405020304" pitchFamily="18" charset="0"/>
                <a:cs typeface="Times New Roman" panose="02020603050405020304" pitchFamily="18" charset="0"/>
              </a:rPr>
              <a:t>Using Single-Neuron Perceptron </a:t>
            </a:r>
            <a:endParaRPr lang="zh-TW" altLang="en-US" b="1"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76383490-D160-44C0-8A61-B12BB5CA2C19}"/>
              </a:ext>
            </a:extLst>
          </p:cNvPr>
          <p:cNvSpPr>
            <a:spLocks noGrp="1"/>
          </p:cNvSpPr>
          <p:nvPr>
            <p:ph type="subTitle" idx="1"/>
          </p:nvPr>
        </p:nvSpPr>
        <p:spPr>
          <a:xfrm>
            <a:off x="1597573" y="4981903"/>
            <a:ext cx="9144000" cy="790903"/>
          </a:xfrm>
        </p:spPr>
        <p:txBody>
          <a:bodyPr>
            <a:normAutofit/>
          </a:bodyPr>
          <a:lstStyle/>
          <a:p>
            <a:r>
              <a:rPr lang="zh-TW" altLang="en-US" sz="3600" dirty="0">
                <a:latin typeface="標楷體" panose="03000509000000000000" pitchFamily="65" charset="-120"/>
                <a:ea typeface="標楷體" panose="03000509000000000000" pitchFamily="65" charset="-120"/>
              </a:rPr>
              <a:t>生醫光電所 吳育德</a:t>
            </a:r>
          </a:p>
        </p:txBody>
      </p:sp>
      <p:sp>
        <p:nvSpPr>
          <p:cNvPr id="4" name="Rectangle 3"/>
          <p:cNvSpPr/>
          <p:nvPr/>
        </p:nvSpPr>
        <p:spPr>
          <a:xfrm>
            <a:off x="3418141" y="6488668"/>
            <a:ext cx="8619530"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Paolo </a:t>
            </a:r>
            <a:r>
              <a:rPr lang="en-US" altLang="zh-TW" dirty="0" err="1" smtClean="0">
                <a:latin typeface="Times New Roman" panose="02020603050405020304" pitchFamily="18" charset="0"/>
                <a:cs typeface="Times New Roman" panose="02020603050405020304" pitchFamily="18" charset="0"/>
              </a:rPr>
              <a:t>Perrotta</a:t>
            </a:r>
            <a:r>
              <a:rPr lang="en-US" altLang="zh-TW" dirty="0" smtClean="0">
                <a:latin typeface="Times New Roman" panose="02020603050405020304" pitchFamily="18" charset="0"/>
                <a:cs typeface="Times New Roman" panose="02020603050405020304" pitchFamily="18" charset="0"/>
              </a:rPr>
              <a:t>, Programming </a:t>
            </a:r>
            <a:r>
              <a:rPr lang="en-US" altLang="zh-TW" dirty="0">
                <a:latin typeface="Times New Roman" panose="02020603050405020304" pitchFamily="18" charset="0"/>
                <a:cs typeface="Times New Roman" panose="02020603050405020304" pitchFamily="18" charset="0"/>
              </a:rPr>
              <a:t>Machine </a:t>
            </a:r>
            <a:r>
              <a:rPr lang="en-US" altLang="zh-TW" dirty="0" smtClean="0">
                <a:latin typeface="Times New Roman" panose="02020603050405020304" pitchFamily="18" charset="0"/>
                <a:cs typeface="Times New Roman" panose="02020603050405020304" pitchFamily="18" charset="0"/>
              </a:rPr>
              <a:t>Learning: From </a:t>
            </a:r>
            <a:r>
              <a:rPr lang="en-US" altLang="zh-TW" dirty="0">
                <a:latin typeface="Times New Roman" panose="02020603050405020304" pitchFamily="18" charset="0"/>
                <a:cs typeface="Times New Roman" panose="02020603050405020304" pitchFamily="18" charset="0"/>
              </a:rPr>
              <a:t>Coding to Deep Learning (2020</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60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標題 1">
                <a:extLst>
                  <a:ext uri="{FF2B5EF4-FFF2-40B4-BE49-F238E27FC236}">
                    <a16:creationId xmlns:a16="http://schemas.microsoft.com/office/drawing/2014/main" id="{8858E315-B05F-45B5-B88C-2F1F652B5145}"/>
                  </a:ext>
                </a:extLst>
              </p:cNvPr>
              <p:cNvSpPr>
                <a:spLocks noGrp="1"/>
              </p:cNvSpPr>
              <p:nvPr>
                <p:ph type="title"/>
              </p:nvPr>
            </p:nvSpPr>
            <p:spPr>
              <a:xfrm>
                <a:off x="2665671" y="126117"/>
                <a:ext cx="7325710"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When </a:t>
                </a:r>
                <a14:m>
                  <m:oMath xmlns:m="http://schemas.openxmlformats.org/officeDocument/2006/math">
                    <m:r>
                      <a:rPr lang="en-US" altLang="zh-TW" sz="3600" i="1" smtClean="0">
                        <a:solidFill>
                          <a:schemeClr val="tx1"/>
                        </a:solidFill>
                        <a:latin typeface="Cambria Math" panose="02040503050406030204" pitchFamily="18" charset="0"/>
                        <a:cs typeface="Times New Roman" panose="02020603050405020304" pitchFamily="18" charset="0"/>
                      </a:rPr>
                      <m:t>𝑏</m:t>
                    </m:r>
                    <m:r>
                      <a:rPr lang="en-US" altLang="zh-TW" sz="3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3600" b="0" i="1" smtClean="0">
                        <a:solidFill>
                          <a:schemeClr val="tx1"/>
                        </a:solidFill>
                        <a:latin typeface="Cambria Math" panose="02040503050406030204" pitchFamily="18" charset="0"/>
                        <a:cs typeface="Times New Roman" panose="02020603050405020304" pitchFamily="18" charset="0"/>
                      </a:rPr>
                      <m:t>0</m:t>
                    </m:r>
                  </m:oMath>
                </a14:m>
                <a:r>
                  <a:rPr lang="en-US" altLang="zh-TW" sz="3600" b="1"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sz="3600" i="1">
                        <a:solidFill>
                          <a:srgbClr val="006600"/>
                        </a:solidFill>
                        <a:latin typeface="Cambria Math" panose="02040503050406030204" pitchFamily="18" charset="0"/>
                        <a:cs typeface="Times New Roman" panose="02020603050405020304" pitchFamily="18" charset="0"/>
                      </a:rPr>
                      <m:t>𝑦</m:t>
                    </m:r>
                    <m:r>
                      <a:rPr lang="en-US" altLang="zh-TW" sz="3600" i="1">
                        <a:latin typeface="Cambria Math" panose="02040503050406030204" pitchFamily="18" charset="0"/>
                        <a:cs typeface="Times New Roman" panose="02020603050405020304" pitchFamily="18" charset="0"/>
                      </a:rPr>
                      <m:t>=</m:t>
                    </m:r>
                    <m:r>
                      <a:rPr lang="en-US" altLang="zh-TW" sz="3600" b="0" i="1" smtClean="0">
                        <a:latin typeface="Cambria Math" panose="02040503050406030204" pitchFamily="18" charset="0"/>
                        <a:cs typeface="Times New Roman" panose="02020603050405020304" pitchFamily="18" charset="0"/>
                      </a:rPr>
                      <m:t>𝑣</m:t>
                    </m:r>
                  </m:oMath>
                </a14:m>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Regression</a:t>
                </a:r>
                <a:endParaRPr lang="zh-TW" altLang="en-US" sz="3600" b="1" dirty="0">
                  <a:latin typeface="Times New Roman" panose="02020603050405020304" pitchFamily="18" charset="0"/>
                  <a:cs typeface="Times New Roman" panose="02020603050405020304" pitchFamily="18" charset="0"/>
                </a:endParaRPr>
              </a:p>
            </p:txBody>
          </p:sp>
        </mc:Choice>
        <mc:Fallback xmlns="">
          <p:sp>
            <p:nvSpPr>
              <p:cNvPr id="7" name="標題 1">
                <a:extLst>
                  <a:ext uri="{FF2B5EF4-FFF2-40B4-BE49-F238E27FC236}">
                    <a16:creationId xmlns:a16="http://schemas.microsoft.com/office/drawing/2014/main" id="{8858E315-B05F-45B5-B88C-2F1F652B5145}"/>
                  </a:ext>
                </a:extLst>
              </p:cNvPr>
              <p:cNvSpPr>
                <a:spLocks noGrp="1" noRot="1" noChangeAspect="1" noMove="1" noResize="1" noEditPoints="1" noAdjustHandles="1" noChangeArrowheads="1" noChangeShapeType="1" noTextEdit="1"/>
              </p:cNvSpPr>
              <p:nvPr>
                <p:ph type="title"/>
              </p:nvPr>
            </p:nvSpPr>
            <p:spPr>
              <a:xfrm>
                <a:off x="2665671" y="126117"/>
                <a:ext cx="7325710" cy="718608"/>
              </a:xfrm>
              <a:blipFill>
                <a:blip r:embed="rId3"/>
                <a:stretch>
                  <a:fillRect l="-2496" t="-12712" b="-22034"/>
                </a:stretch>
              </a:blipFill>
            </p:spPr>
            <p:txBody>
              <a:bodyPr/>
              <a:lstStyle/>
              <a:p>
                <a:r>
                  <a:rPr lang="zh-TW" altLang="en-US">
                    <a:noFill/>
                  </a:rPr>
                  <a:t> </a:t>
                </a:r>
              </a:p>
            </p:txBody>
          </p:sp>
        </mc:Fallback>
      </mc:AlternateContent>
      <p:sp>
        <p:nvSpPr>
          <p:cNvPr id="5" name="橢圓 4"/>
          <p:cNvSpPr/>
          <p:nvPr/>
        </p:nvSpPr>
        <p:spPr>
          <a:xfrm>
            <a:off x="5842000" y="1713629"/>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endCxn id="5" idx="2"/>
          </p:cNvCxnSpPr>
          <p:nvPr/>
        </p:nvCxnSpPr>
        <p:spPr>
          <a:xfrm>
            <a:off x="4371573" y="2136745"/>
            <a:ext cx="1470427" cy="52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6760117" y="2150777"/>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3621289" y="178348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cs typeface="Times New Roman" panose="02020603050405020304" pitchFamily="18" charset="0"/>
                        </a:rPr>
                        <m:t>𝑥</m:t>
                      </m:r>
                    </m:oMath>
                  </m:oMathPara>
                </a14:m>
                <a:endParaRPr lang="zh-TW"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621289" y="1783485"/>
                <a:ext cx="468077"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930661" y="1493190"/>
                <a:ext cx="541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C00000"/>
                          </a:solidFill>
                          <a:latin typeface="Cambria Math" panose="02040503050406030204" pitchFamily="18" charset="0"/>
                          <a:cs typeface="Times New Roman" panose="02020603050405020304" pitchFamily="18" charset="0"/>
                        </a:rPr>
                        <m:t>𝑤</m:t>
                      </m:r>
                    </m:oMath>
                  </m:oMathPara>
                </a14:m>
                <a:endParaRPr lang="zh-TW"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930661" y="1493190"/>
                <a:ext cx="541430"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323283" y="1855220"/>
                <a:ext cx="375462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0" i="1" smtClean="0">
                              <a:solidFill>
                                <a:srgbClr val="006600"/>
                              </a:solidFill>
                              <a:latin typeface="Cambria Math" panose="02040503050406030204" pitchFamily="18" charset="0"/>
                            </a:rPr>
                          </m:ctrlPr>
                        </m:accPr>
                        <m:e>
                          <m:r>
                            <a:rPr lang="en-US" altLang="zh-TW" sz="2800" i="1">
                              <a:solidFill>
                                <a:srgbClr val="006600"/>
                              </a:solidFill>
                              <a:latin typeface="Cambria Math" panose="02040503050406030204" pitchFamily="18" charset="0"/>
                            </a:rPr>
                            <m:t>𝑦</m:t>
                          </m:r>
                          <m:r>
                            <m:rPr>
                              <m:nor/>
                            </m:rPr>
                            <a:rPr lang="zh-TW" altLang="en-US" sz="2800" dirty="0">
                              <a:solidFill>
                                <a:srgbClr val="006600"/>
                              </a:solidFill>
                            </a:rPr>
                            <m:t> </m:t>
                          </m:r>
                        </m:e>
                      </m:acc>
                      <m:r>
                        <a:rPr lang="en-US" altLang="zh-TW" sz="2800" b="0" i="1" smtClean="0">
                          <a:solidFill>
                            <a:schemeClr val="tx1"/>
                          </a:solidFill>
                          <a:latin typeface="Cambria Math" panose="02040503050406030204" pitchFamily="18" charset="0"/>
                        </a:rPr>
                        <m:t>,  </m:t>
                      </m:r>
                      <m:r>
                        <a:rPr lang="en-US" altLang="zh-TW" sz="2800" b="0" i="1" smtClean="0">
                          <a:solidFill>
                            <a:schemeClr val="tx1"/>
                          </a:solidFill>
                          <a:latin typeface="Cambria Math" panose="02040503050406030204" pitchFamily="18" charset="0"/>
                        </a:rPr>
                        <m:t>𝑒</m:t>
                      </m:r>
                      <m:r>
                        <a:rPr lang="en-US" altLang="zh-TW" sz="2800" b="0" i="1" smtClean="0">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en-US" altLang="zh-TW" sz="2800" i="1">
                              <a:solidFill>
                                <a:schemeClr val="tx1"/>
                              </a:solidFill>
                              <a:latin typeface="Cambria Math" panose="02040503050406030204" pitchFamily="18" charset="0"/>
                            </a:rPr>
                            <m:t>𝑦</m:t>
                          </m:r>
                        </m:e>
                      </m:acc>
                      <m:r>
                        <a:rPr lang="en-US" altLang="zh-TW" sz="2800" b="0" i="1" dirty="0" smtClean="0">
                          <a:solidFill>
                            <a:schemeClr val="tx1"/>
                          </a:solidFill>
                          <a:latin typeface="Cambria Math" panose="02040503050406030204" pitchFamily="18" charset="0"/>
                        </a:rPr>
                        <m:t>−</m:t>
                      </m:r>
                      <m:r>
                        <a:rPr lang="en-US" altLang="zh-TW" sz="2800" i="1">
                          <a:latin typeface="Cambria Math" panose="02040503050406030204" pitchFamily="18" charset="0"/>
                        </a:rPr>
                        <m:t>𝑦</m:t>
                      </m:r>
                    </m:oMath>
                  </m:oMathPara>
                </a14:m>
                <a:endParaRPr lang="zh-TW" altLang="en-US" sz="28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7323283" y="1855220"/>
                <a:ext cx="3754621"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941457" y="1781426"/>
                <a:ext cx="644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cs typeface="Times New Roman" panose="02020603050405020304" pitchFamily="18" charset="0"/>
                        </a:rPr>
                        <m:t>+</m:t>
                      </m:r>
                    </m:oMath>
                  </m:oMathPara>
                </a14:m>
                <a:endParaRPr lang="zh-TW" altLang="en-US" sz="3600" dirty="0"/>
              </a:p>
            </p:txBody>
          </p:sp>
        </mc:Choice>
        <mc:Fallback xmlns="">
          <p:sp>
            <p:nvSpPr>
              <p:cNvPr id="18" name="矩形 17"/>
              <p:cNvSpPr>
                <a:spLocks noRot="1" noChangeAspect="1" noMove="1" noResize="1" noEditPoints="1" noAdjustHandles="1" noChangeArrowheads="1" noChangeShapeType="1" noTextEdit="1"/>
              </p:cNvSpPr>
              <p:nvPr/>
            </p:nvSpPr>
            <p:spPr>
              <a:xfrm>
                <a:off x="5941457" y="1781426"/>
                <a:ext cx="644728" cy="64633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683446" y="3052426"/>
                <a:ext cx="8848725" cy="34583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cs typeface="Times New Roman" panose="02020603050405020304" pitchFamily="18" charset="0"/>
                            </a:rPr>
                          </m:ctrlPr>
                        </m:sSubPr>
                        <m:e>
                          <m:acc>
                            <m:accPr>
                              <m:chr m:val="̂"/>
                              <m:ctrlPr>
                                <a:rPr lang="en-US" altLang="zh-TW" sz="2800" b="0" i="1" smtClean="0">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1</m:t>
                          </m:r>
                        </m:sub>
                      </m:sSub>
                      <m:r>
                        <a:rPr lang="en-US" altLang="zh-TW" sz="280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1</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rgbClr val="FF0000"/>
                          </a:solidFill>
                          <a:latin typeface="Cambria Math" panose="02040503050406030204" pitchFamily="18" charset="0"/>
                          <a:cs typeface="Times New Roman" panose="02020603050405020304" pitchFamily="18" charset="0"/>
                        </a:rPr>
                        <m:t>𝑏</m:t>
                      </m:r>
                      <m:r>
                        <a:rPr lang="en-US" altLang="zh-TW" sz="2800" b="0" i="1" smtClean="0">
                          <a:solidFill>
                            <a:schemeClr val="tx1"/>
                          </a:solidFill>
                          <a:latin typeface="Cambria Math" panose="02040503050406030204" pitchFamily="18" charset="0"/>
                          <a:cs typeface="Times New Roman" panose="02020603050405020304" pitchFamily="18" charset="0"/>
                        </a:rPr>
                        <m:t>  </m:t>
                      </m:r>
                      <m: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2</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𝑏</m:t>
                      </m:r>
                      <m:r>
                        <a:rPr lang="en-US" altLang="zh-TW" sz="2800" b="0" i="1" smtClean="0">
                          <a:solidFill>
                            <a:srgbClr val="FF0000"/>
                          </a:solidFill>
                          <a:latin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2</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n-US" altLang="zh-TW" sz="2800" i="1" dirty="0" smtClean="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2800" i="1" dirty="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𝑁</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𝑏</m:t>
                      </m:r>
                      <m:r>
                        <a:rPr lang="en-US" altLang="zh-TW" sz="2800" b="0" i="1" smtClean="0">
                          <a:solidFill>
                            <a:srgbClr val="FF0000"/>
                          </a:solidFill>
                          <a:latin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m:rPr>
                              <m:sty m:val="p"/>
                            </m:r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N</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m:rPr>
                              <m:sty m:val="p"/>
                            </m:rPr>
                            <a:rPr lang="en-US" altLang="zh-TW" sz="2800" i="1">
                              <a:latin typeface="Cambria Math" panose="02040503050406030204" pitchFamily="18" charset="0"/>
                              <a:cs typeface="Times New Roman" panose="02020603050405020304" pitchFamily="18" charset="0"/>
                            </a:rPr>
                            <m:t>N</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m:rPr>
                              <m:sty m:val="p"/>
                            </m:r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N</m:t>
                          </m:r>
                        </m:sub>
                      </m:sSub>
                    </m:oMath>
                  </m:oMathPara>
                </a14:m>
                <a:endParaRPr lang="en-US" altLang="zh-TW" sz="2800" dirty="0" smtClean="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800">
                          <a:latin typeface="Cambria Math" panose="02040503050406030204" pitchFamily="18" charset="0"/>
                          <a:cs typeface="Times New Roman" panose="02020603050405020304" pitchFamily="18" charset="0"/>
                        </a:rPr>
                        <m:t>Loss</m:t>
                      </m:r>
                      <m:d>
                        <m:dPr>
                          <m:ctrlPr>
                            <a:rPr lang="en-US" altLang="zh-TW" sz="2800" i="1">
                              <a:latin typeface="Cambria Math" panose="02040503050406030204" pitchFamily="18" charset="0"/>
                              <a:cs typeface="Times New Roman" panose="02020603050405020304" pitchFamily="18" charset="0"/>
                            </a:rPr>
                          </m:ctrlPr>
                        </m:dPr>
                        <m:e>
                          <m:r>
                            <a:rPr lang="en-US" altLang="zh-TW" sz="2800" i="1">
                              <a:latin typeface="Cambria Math" panose="02040503050406030204" pitchFamily="18" charset="0"/>
                              <a:cs typeface="Times New Roman" panose="02020603050405020304" pitchFamily="18" charset="0"/>
                            </a:rPr>
                            <m:t>𝑤</m:t>
                          </m:r>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𝑏</m:t>
                          </m:r>
                        </m:e>
                      </m:d>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sup>
                              <m:r>
                                <a:rPr lang="en-US" altLang="zh-TW" sz="2800" i="1">
                                  <a:latin typeface="Cambria Math" panose="02040503050406030204" pitchFamily="18" charset="0"/>
                                  <a:cs typeface="Times New Roman" panose="02020603050405020304" pitchFamily="18" charset="0"/>
                                </a:rPr>
                                <m:t>2</m:t>
                              </m:r>
                            </m:sup>
                          </m:sSup>
                        </m:e>
                      </m:nary>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𝑏</m:t>
                              </m:r>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smtClean="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1683446" y="3052426"/>
                <a:ext cx="8848725" cy="3458319"/>
              </a:xfrm>
              <a:prstGeom prst="rect">
                <a:avLst/>
              </a:prstGeom>
              <a:blipFill>
                <a:blip r:embed="rId8"/>
                <a:stretch>
                  <a:fillRect/>
                </a:stretch>
              </a:blipFill>
            </p:spPr>
            <p:txBody>
              <a:bodyPr/>
              <a:lstStyle/>
              <a:p>
                <a:r>
                  <a:rPr lang="zh-TW" altLang="en-US">
                    <a:noFill/>
                  </a:rPr>
                  <a:t> </a:t>
                </a:r>
              </a:p>
            </p:txBody>
          </p:sp>
        </mc:Fallback>
      </mc:AlternateContent>
      <p:cxnSp>
        <p:nvCxnSpPr>
          <p:cNvPr id="14" name="直線單箭頭接點 13"/>
          <p:cNvCxnSpPr/>
          <p:nvPr/>
        </p:nvCxnSpPr>
        <p:spPr>
          <a:xfrm>
            <a:off x="6263821" y="1257167"/>
            <a:ext cx="0" cy="503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6008395" y="768983"/>
                <a:ext cx="1303503" cy="523220"/>
              </a:xfrm>
              <a:prstGeom prst="rect">
                <a:avLst/>
              </a:prstGeom>
            </p:spPr>
            <p:txBody>
              <a:bodyPr wrap="square">
                <a:spAutoFit/>
              </a:bodyPr>
              <a:lstStyle/>
              <a:p>
                <a14:m>
                  <m:oMath xmlns:m="http://schemas.openxmlformats.org/officeDocument/2006/math">
                    <m:r>
                      <a:rPr lang="en-US" altLang="zh-TW" sz="2800" b="0" i="1" smtClean="0">
                        <a:solidFill>
                          <a:srgbClr val="FF0000"/>
                        </a:solidFill>
                        <a:latin typeface="Cambria Math" panose="02040503050406030204" pitchFamily="18" charset="0"/>
                      </a:rPr>
                      <m:t>𝑏</m:t>
                    </m:r>
                  </m:oMath>
                </a14:m>
                <a:r>
                  <a:rPr lang="zh-TW" altLang="en-US" sz="2800" dirty="0" smtClean="0">
                    <a:solidFill>
                      <a:srgbClr val="FF0000"/>
                    </a:solidFill>
                  </a:rPr>
                  <a:t> </a:t>
                </a:r>
                <a:r>
                  <a:rPr lang="en-US" altLang="zh-TW" sz="2800" dirty="0" smtClean="0">
                    <a:latin typeface="Times New Roman" panose="02020603050405020304" pitchFamily="18" charset="0"/>
                    <a:cs typeface="Times New Roman" panose="02020603050405020304" pitchFamily="18" charset="0"/>
                  </a:rPr>
                  <a:t>(bias)</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6008395" y="768983"/>
                <a:ext cx="1303503" cy="523220"/>
              </a:xfrm>
              <a:prstGeom prst="rect">
                <a:avLst/>
              </a:prstGeom>
              <a:blipFill>
                <a:blip r:embed="rId9"/>
                <a:stretch>
                  <a:fillRect t="-12791" r="-6573" b="-302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50053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87139" y="691973"/>
                <a:ext cx="11146057" cy="527041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zh-TW"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strongly influenced by the particular noise values in the data.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It would be useful to know how much uncertainty there was in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this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unique in explaining the data well or are there many that could do almost as well?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Note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Computing the expectation of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w.r.t. the generating distribution will tell us what we expect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on average to be.</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87139" y="691973"/>
                <a:ext cx="11146057" cy="5270417"/>
              </a:xfrm>
              <a:prstGeom prst="rect">
                <a:avLst/>
              </a:prstGeom>
              <a:blipFill>
                <a:blip r:embed="rId2"/>
                <a:stretch>
                  <a:fillRect l="-984" t="-1273" r="-1093" b="-24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323832" y="107198"/>
                <a:ext cx="495389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Uncertainty in Estimates </a:t>
                </a:r>
                <a14:m>
                  <m:oMath xmlns:m="http://schemas.openxmlformats.org/officeDocument/2006/math">
                    <m:acc>
                      <m:accPr>
                        <m:chr m:val="̂"/>
                        <m:ctrlPr>
                          <a:rPr kumimoji="0" lang="zh-TW"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323832" y="107198"/>
                <a:ext cx="4953894" cy="584775"/>
              </a:xfrm>
              <a:prstGeom prst="rect">
                <a:avLst/>
              </a:prstGeom>
              <a:blipFill>
                <a:blip r:embed="rId3"/>
                <a:stretch>
                  <a:fillRect l="-3075" t="-14583" b="-322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4071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3323832" y="107198"/>
                <a:ext cx="495389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Uncertainty in Estimates </a:t>
                </a:r>
                <a14:m>
                  <m:oMath xmlns:m="http://schemas.openxmlformats.org/officeDocument/2006/math">
                    <m:acc>
                      <m:accPr>
                        <m:chr m:val="̂"/>
                        <m:ctrlPr>
                          <a:rPr kumimoji="0" lang="zh-TW"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323832" y="107198"/>
                <a:ext cx="4953894" cy="584775"/>
              </a:xfrm>
              <a:prstGeom prst="rect">
                <a:avLst/>
              </a:prstGeom>
              <a:blipFill>
                <a:blip r:embed="rId2"/>
                <a:stretch>
                  <a:fillRect l="-3075"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99692" y="691973"/>
                <a:ext cx="10539663" cy="553510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limLoc m:val="undOvr"/>
                        <m:subHide m:val="on"/>
                        <m:supHide m:val="on"/>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acc>
                          <m:accPr>
                            <m:chr m:val="̂"/>
                            <m:ctrlP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e>
                    </m:nary>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nary>
                      <m:naryPr>
                        <m:limLoc m:val="undOvr"/>
                        <m:subHide m:val="on"/>
                        <m:sup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naryPr>
                      <m:sub/>
                      <m:sup/>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nary>
                  </m:oMath>
                </a14:m>
                <a:endPar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𝑋</m:t>
                    </m:r>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oMath>
                </a14:m>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oMath>
                </a14:m>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This result tells us that the expected value of </a:t>
                </a:r>
                <a14:m>
                  <m:oMath xmlns:m="http://schemas.openxmlformats.org/officeDocument/2006/math">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the true parameter value </a:t>
                </a:r>
                <a14:m>
                  <m:oMath xmlns:m="http://schemas.openxmlformats.org/officeDocument/2006/math">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it means that our estimator is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unbiased</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it is not, on average, too big or too small.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potential variability in the estimate of </a:t>
                </a:r>
                <a14:m>
                  <m:oMath xmlns:m="http://schemas.openxmlformats.org/officeDocument/2006/math">
                    <m:acc>
                      <m:accPr>
                        <m:chr m:val="̂"/>
                        <m:ctrlPr>
                          <a:rPr kumimoji="0" lang="zh-TW"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encapsulated in its covariance  matrix.</a:t>
                </a:r>
                <a:endParaRPr kumimoji="0" lang="zh-TW" altLang="en-US"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999692" y="691973"/>
                <a:ext cx="10539663" cy="5535105"/>
              </a:xfrm>
              <a:prstGeom prst="rect">
                <a:avLst/>
              </a:prstGeom>
              <a:blipFill>
                <a:blip r:embed="rId3"/>
                <a:stretch>
                  <a:fillRect l="-1041" t="-661" r="-1562" b="-22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29856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3469661" y="107198"/>
                <a:ext cx="45047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of </a:t>
                </a:r>
                <a14:m>
                  <m:oMath xmlns:m="http://schemas.openxmlformats.org/officeDocument/2006/math">
                    <m:acc>
                      <m:accPr>
                        <m:chr m:val="̂"/>
                        <m:ctrlPr>
                          <a:rPr kumimoji="0" lang="zh-TW"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endParaRPr kumimoji="0" lang="zh-TW" altLang="en-US" sz="3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3469661" y="107198"/>
                <a:ext cx="4504759" cy="584775"/>
              </a:xfrm>
              <a:prstGeom prst="rect">
                <a:avLst/>
              </a:prstGeom>
              <a:blipFill>
                <a:blip r:embed="rId3"/>
                <a:stretch>
                  <a:fillRect l="-3383" t="-15625" b="-31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67937" y="691973"/>
                <a:ext cx="11025119" cy="601395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First note that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𝒕</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d>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d>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𝒕</m:t>
                            </m:r>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oMath>
                </a14:m>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𝑻</m:t>
                        </m:r>
                      </m:sup>
                    </m:sSup>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oMath>
                </a14:m>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smtClean="0">
                                    <a:ln>
                                      <a:noFill/>
                                    </a:ln>
                                    <a:solidFill>
                                      <a:srgbClr val="00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since</a:t>
                </a: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unbiased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sSup>
                          <m:sSupPr>
                            <m:ctrlPr>
                              <a:rPr kumimoji="0" lang="en-US" altLang="zh-TW"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e>
                    </m:d>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oMath>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467937" y="691973"/>
                <a:ext cx="11025119" cy="6013954"/>
              </a:xfrm>
              <a:prstGeom prst="rect">
                <a:avLst/>
              </a:prstGeom>
              <a:blipFill>
                <a:blip r:embed="rId4"/>
                <a:stretch>
                  <a:fillRect l="-1162" t="-11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941299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942122" y="107198"/>
            <a:ext cx="6096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Fisher Information Matrix (</a:t>
            </a:r>
            <a:r>
              <a:rPr kumimoji="0" lang="en-US" altLang="zh-TW" sz="3200" b="1"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943275" y="646556"/>
                <a:ext cx="10828421" cy="621144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Recall that </a:t>
                </a:r>
                <a14:m>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14:m>
                  <m:oMath xmlns:m="http://schemas.openxmlformats.org/officeDocument/2006/math">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p>
                    </m:sSup>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This result tells us that the certainty/uncertainty in </a:t>
                </a:r>
                <a14:m>
                  <m:oMath xmlns:m="http://schemas.openxmlformats.org/officeDocument/2006/math">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(as described by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directly linked to the second derivative of the log-likelihood.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second derivative of the log-likelihood tells us about the curvature of the likelihood function.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Low curvature corresponds to a high level of uncertainty in </a:t>
                </a:r>
                <a14:m>
                  <m:oMath xmlns:m="http://schemas.openxmlformats.org/officeDocument/2006/math">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High curvature corresponds to a low level of uncertainty in </a:t>
                </a:r>
                <a14:m>
                  <m:oMath xmlns:m="http://schemas.openxmlformats.org/officeDocument/2006/math">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have an expression that tells us how much information our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gives us regarding our parameter estimates.</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43275" y="646556"/>
                <a:ext cx="10828421" cy="6211444"/>
              </a:xfrm>
              <a:prstGeom prst="rect">
                <a:avLst/>
              </a:prstGeom>
              <a:blipFill>
                <a:blip r:embed="rId2"/>
                <a:stretch>
                  <a:fillRect l="-1182" r="-1126" b="-176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821031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933769" y="691973"/>
                <a:ext cx="10703174" cy="469250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Fisher Information Matrix is defined as the expected value of the matrix of second derivatives of the log-likelihood:</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𝐼</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func>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en>
                          </m:f>
                        </m:e>
                      </m:d>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Therefore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𝐼</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p>
                    </m:sSup>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𝐼</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general, if the information content is high, the data can inform a very accurate parameter estimate and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will be low. If the information content is low, the covariance will be high.</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33769" y="691973"/>
                <a:ext cx="10703174" cy="4692503"/>
              </a:xfrm>
              <a:prstGeom prst="rect">
                <a:avLst/>
              </a:prstGeom>
              <a:blipFill>
                <a:blip r:embed="rId2"/>
                <a:stretch>
                  <a:fillRect l="-1025" t="-1430" r="-228" b="-2861"/>
                </a:stretch>
              </a:blipFill>
            </p:spPr>
            <p:txBody>
              <a:bodyPr/>
              <a:lstStyle/>
              <a:p>
                <a:r>
                  <a:rPr lang="zh-TW" altLang="en-US">
                    <a:noFill/>
                  </a:rPr>
                  <a:t> </a:t>
                </a:r>
              </a:p>
            </p:txBody>
          </p:sp>
        </mc:Fallback>
      </mc:AlternateContent>
      <p:sp>
        <p:nvSpPr>
          <p:cNvPr id="5" name="Rectangle 4"/>
          <p:cNvSpPr/>
          <p:nvPr/>
        </p:nvSpPr>
        <p:spPr>
          <a:xfrm>
            <a:off x="2942122" y="107198"/>
            <a:ext cx="6096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Fisher Information Matrix (</a:t>
            </a:r>
            <a:r>
              <a:rPr kumimoji="0" lang="en-US" altLang="zh-TW" sz="3200" b="1"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0147950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47242" y="107698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1309036" y="-235"/>
            <a:ext cx="1028940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Two Example Datasets with Different Noise Levels and the Corresponding Likelihood Functions.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01047" y="1124340"/>
            <a:ext cx="3304478" cy="2843898"/>
          </a:xfrm>
          <a:prstGeom prst="rect">
            <a:avLst/>
          </a:prstGeom>
        </p:spPr>
      </p:pic>
      <p:pic>
        <p:nvPicPr>
          <p:cNvPr id="5" name="Picture 4"/>
          <p:cNvPicPr>
            <a:picLocks noChangeAspect="1"/>
          </p:cNvPicPr>
          <p:nvPr/>
        </p:nvPicPr>
        <p:blipFill>
          <a:blip r:embed="rId3"/>
          <a:stretch>
            <a:fillRect/>
          </a:stretch>
        </p:blipFill>
        <p:spPr>
          <a:xfrm>
            <a:off x="308569" y="4017183"/>
            <a:ext cx="3396956" cy="2840817"/>
          </a:xfrm>
          <a:prstGeom prst="rect">
            <a:avLst/>
          </a:prstGeom>
        </p:spPr>
      </p:pic>
      <p:pic>
        <p:nvPicPr>
          <p:cNvPr id="6" name="Picture 5"/>
          <p:cNvPicPr>
            <a:picLocks noChangeAspect="1"/>
          </p:cNvPicPr>
          <p:nvPr/>
        </p:nvPicPr>
        <p:blipFill>
          <a:blip r:embed="rId4"/>
          <a:stretch>
            <a:fillRect/>
          </a:stretch>
        </p:blipFill>
        <p:spPr>
          <a:xfrm>
            <a:off x="4105145" y="1251284"/>
            <a:ext cx="3074271" cy="2716954"/>
          </a:xfrm>
          <a:prstGeom prst="rect">
            <a:avLst/>
          </a:prstGeom>
        </p:spPr>
      </p:pic>
      <p:pic>
        <p:nvPicPr>
          <p:cNvPr id="7" name="Picture 6"/>
          <p:cNvPicPr>
            <a:picLocks noChangeAspect="1"/>
          </p:cNvPicPr>
          <p:nvPr/>
        </p:nvPicPr>
        <p:blipFill>
          <a:blip r:embed="rId5"/>
          <a:stretch>
            <a:fillRect/>
          </a:stretch>
        </p:blipFill>
        <p:spPr>
          <a:xfrm>
            <a:off x="4053232" y="4092007"/>
            <a:ext cx="3126184" cy="2765993"/>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7579035" y="1251284"/>
                <a:ext cx="408678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True 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=−2+3</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oMath>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7579035" y="1251284"/>
                <a:ext cx="4086784" cy="461665"/>
              </a:xfrm>
              <a:prstGeom prst="rect">
                <a:avLst/>
              </a:prstGeom>
              <a:blipFill>
                <a:blip r:embed="rId6"/>
                <a:stretch>
                  <a:fillRect l="-2235" t="-11842" b="-27632"/>
                </a:stretch>
              </a:blipFill>
            </p:spPr>
            <p:txBody>
              <a:bodyPr/>
              <a:lstStyle/>
              <a:p>
                <a:r>
                  <a:rPr lang="zh-TW" altLang="en-US">
                    <a:noFill/>
                  </a:rPr>
                  <a:t> </a:t>
                </a:r>
              </a:p>
            </p:txBody>
          </p:sp>
        </mc:Fallback>
      </mc:AlternateContent>
      <p:pic>
        <p:nvPicPr>
          <p:cNvPr id="10" name="Picture 9"/>
          <p:cNvPicPr>
            <a:picLocks noChangeAspect="1"/>
          </p:cNvPicPr>
          <p:nvPr/>
        </p:nvPicPr>
        <p:blipFill>
          <a:blip r:embed="rId7"/>
          <a:stretch>
            <a:fillRect/>
          </a:stretch>
        </p:blipFill>
        <p:spPr>
          <a:xfrm>
            <a:off x="7725025" y="1885663"/>
            <a:ext cx="3190875" cy="828675"/>
          </a:xfrm>
          <a:prstGeom prst="rect">
            <a:avLst/>
          </a:prstGeom>
        </p:spPr>
      </p:pic>
      <p:pic>
        <p:nvPicPr>
          <p:cNvPr id="11" name="Picture 10"/>
          <p:cNvPicPr>
            <a:picLocks noChangeAspect="1"/>
          </p:cNvPicPr>
          <p:nvPr/>
        </p:nvPicPr>
        <p:blipFill>
          <a:blip r:embed="rId8"/>
          <a:stretch>
            <a:fillRect/>
          </a:stretch>
        </p:blipFill>
        <p:spPr>
          <a:xfrm>
            <a:off x="7578892" y="2817195"/>
            <a:ext cx="4019550" cy="800100"/>
          </a:xfrm>
          <a:prstGeom prst="rect">
            <a:avLst/>
          </a:prstGeom>
        </p:spPr>
      </p:pic>
      <p:pic>
        <p:nvPicPr>
          <p:cNvPr id="12" name="Picture 11"/>
          <p:cNvPicPr>
            <a:picLocks noChangeAspect="1"/>
          </p:cNvPicPr>
          <p:nvPr/>
        </p:nvPicPr>
        <p:blipFill>
          <a:blip r:embed="rId9"/>
          <a:stretch>
            <a:fillRect/>
          </a:stretch>
        </p:blipFill>
        <p:spPr>
          <a:xfrm>
            <a:off x="7431677" y="4269103"/>
            <a:ext cx="4381500" cy="904875"/>
          </a:xfrm>
          <a:prstGeom prst="rect">
            <a:avLst/>
          </a:prstGeom>
        </p:spPr>
      </p:pic>
      <p:pic>
        <p:nvPicPr>
          <p:cNvPr id="13" name="Picture 12"/>
          <p:cNvPicPr>
            <a:picLocks noChangeAspect="1"/>
          </p:cNvPicPr>
          <p:nvPr/>
        </p:nvPicPr>
        <p:blipFill>
          <a:blip r:embed="rId10"/>
          <a:stretch>
            <a:fillRect/>
          </a:stretch>
        </p:blipFill>
        <p:spPr>
          <a:xfrm>
            <a:off x="7636744" y="5485771"/>
            <a:ext cx="4029075" cy="838200"/>
          </a:xfrm>
          <a:prstGeom prst="rect">
            <a:avLst/>
          </a:prstGeom>
        </p:spPr>
      </p:pic>
    </p:spTree>
    <p:extLst>
      <p:ext uri="{BB962C8B-B14F-4D97-AF65-F5344CB8AC3E}">
        <p14:creationId xmlns:p14="http://schemas.microsoft.com/office/powerpoint/2010/main" val="11665099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768304" y="107198"/>
            <a:ext cx="628248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Comparison with Empirical Values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702644" y="691973"/>
                <a:ext cx="10818795" cy="552157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Recall in men's Olympic 100m data, we obtain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sub>
                                </m:sSub>
                              </m:e>
                            </m:mr>
                            <m:mr>
                              <m:e>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mr>
                          </m:m>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−0.0133</m:t>
                                </m:r>
                              </m:e>
                            </m:mr>
                          </m:m>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=0.0503</m:t>
                      </m:r>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compute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d>
                      <m:dPr>
                        <m:begChr m:val="["/>
                        <m:endChr m:val="]"/>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5</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.7972</m:t>
                              </m:r>
                            </m:e>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−0.003</m:t>
                              </m:r>
                            </m:e>
                          </m:mr>
                          <m:mr>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−0.003</m:t>
                              </m:r>
                            </m:e>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1.5204</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p>
                              </m:sSup>
                            </m:e>
                          </m:mr>
                        </m:m>
                      </m:e>
                    </m:d>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variance of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(5.7972) is much higher than the variance in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1.5204</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−6</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suggesting that we could tolerate bigger changes in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than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still be left with a reasonably good model.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negativity of the off-diagonal elements tell us that, if we were to slightly increase either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we have to slightly decrease the other. </a:t>
                </a:r>
              </a:p>
            </p:txBody>
          </p:sp>
        </mc:Choice>
        <mc:Fallback xmlns="">
          <p:sp>
            <p:nvSpPr>
              <p:cNvPr id="3" name="Rectangle 2"/>
              <p:cNvSpPr>
                <a:spLocks noRot="1" noChangeAspect="1" noMove="1" noResize="1" noEditPoints="1" noAdjustHandles="1" noChangeArrowheads="1" noChangeShapeType="1" noTextEdit="1"/>
              </p:cNvSpPr>
              <p:nvPr/>
            </p:nvSpPr>
            <p:spPr>
              <a:xfrm>
                <a:off x="702644" y="691973"/>
                <a:ext cx="10818795" cy="5521576"/>
              </a:xfrm>
              <a:prstGeom prst="rect">
                <a:avLst/>
              </a:prstGeom>
              <a:blipFill>
                <a:blip r:embed="rId3"/>
                <a:stretch>
                  <a:fillRect l="-1014" t="-1215" r="-2873" b="-22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880644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768304" y="107198"/>
            <a:ext cx="628248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Comparison with Empirical Values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721895" y="765284"/>
                <a:ext cx="10732169" cy="48320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Another way to get a feeling for the meaning of </a:t>
                </a:r>
                <a14:m>
                  <m:oMath xmlns:m="http://schemas.openxmlformats.org/officeDocument/2006/math">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to look at the variability in models.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do this, we assume </a:t>
                </a:r>
                <a14:m>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sample several instances (say, 10, lower plot) of </a:t>
                </a:r>
                <a14:m>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plot the resulting models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Very little change in gradient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across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ten samples but that this small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gradient change, if we extrapolated 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year zero, result in quite a large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change of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21895" y="765284"/>
                <a:ext cx="10732169" cy="4832092"/>
              </a:xfrm>
              <a:prstGeom prst="rect">
                <a:avLst/>
              </a:prstGeom>
              <a:blipFill>
                <a:blip r:embed="rId3"/>
                <a:stretch>
                  <a:fillRect l="-1022" t="-1389" r="-1306" b="-2652"/>
                </a:stretch>
              </a:blipFill>
            </p:spPr>
            <p:txBody>
              <a:bodyPr/>
              <a:lstStyle/>
              <a:p>
                <a:r>
                  <a:rPr lang="zh-TW" altLang="en-US">
                    <a:noFill/>
                  </a:rPr>
                  <a:t> </a:t>
                </a:r>
              </a:p>
            </p:txBody>
          </p:sp>
        </mc:Fallback>
      </mc:AlternateContent>
      <p:pic>
        <p:nvPicPr>
          <p:cNvPr id="6" name="Picture 5"/>
          <p:cNvPicPr>
            <a:picLocks noChangeAspect="1"/>
          </p:cNvPicPr>
          <p:nvPr/>
        </p:nvPicPr>
        <p:blipFill>
          <a:blip r:embed="rId4"/>
          <a:stretch>
            <a:fillRect/>
          </a:stretch>
        </p:blipFill>
        <p:spPr>
          <a:xfrm>
            <a:off x="7469204" y="3043098"/>
            <a:ext cx="4722796" cy="3814902"/>
          </a:xfrm>
          <a:prstGeom prst="rect">
            <a:avLst/>
          </a:prstGeom>
        </p:spPr>
      </p:pic>
    </p:spTree>
    <p:extLst>
      <p:ext uri="{BB962C8B-B14F-4D97-AF65-F5344CB8AC3E}">
        <p14:creationId xmlns:p14="http://schemas.microsoft.com/office/powerpoint/2010/main" val="21523908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7999" y="107198"/>
            <a:ext cx="45830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Variability in Predictions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298382" y="691973"/>
                <a:ext cx="11569153" cy="601369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Suppose we observe a new set of attributes,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ew</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We want to predict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its variability </a:t>
                </a:r>
                <a14:m>
                  <m:oMath xmlns:m="http://schemas.openxmlformats.org/officeDocument/2006/math">
                    <m:sSubSup>
                      <m:sSub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var</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var</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Sup>
                          <m:sSub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oMath>
                </a14:m>
                <a:endPar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𝑇</m:t>
                                </m:r>
                              </m:sup>
                            </m:sSup>
                          </m:e>
                        </m:d>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e>
                    </m:d>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t>𝝎</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acc>
                      <m:accPr>
                        <m:chr m:val="̂"/>
                        <m:ctrlPr>
                          <a:rPr kumimoji="0" lang="zh-TW"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unbiased</a:t>
                </a:r>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e>
                      </m:d>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m:oMathPara>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e>
                    </m:d>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e>
                    </m:d>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smtClean="0">
                            <a:ln>
                              <a:noFill/>
                            </a:ln>
                            <a:solidFill>
                              <a:srgbClr val="FF00FF"/>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𝑇</m:t>
                        </m:r>
                      </m:sup>
                    </m:sSubSup>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𝛚</m:t>
                            </m:r>
                          </m:e>
                        </m:acc>
                      </m:e>
                    </m:d>
                    <m:sSub>
                      <m:sSubPr>
                        <m:ctrlP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98382" y="691973"/>
                <a:ext cx="11569153" cy="6013698"/>
              </a:xfrm>
              <a:prstGeom prst="rect">
                <a:avLst/>
              </a:prstGeom>
              <a:blipFill>
                <a:blip r:embed="rId3"/>
                <a:stretch>
                  <a:fillRect l="-948" t="-11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37960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699" y="21093"/>
            <a:ext cx="1122305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Summary of the Fitting and Prediction of Olympic 100m</a:t>
            </a:r>
            <a:r>
              <a:rPr kumimoji="0" lang="en-US" altLang="zh-TW" sz="3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259883" y="691973"/>
                <a:ext cx="11540690" cy="623106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Given the dataset </a:t>
                </a:r>
                <a14:m>
                  <m:oMath xmlns:m="http://schemas.openxmlformats.org/officeDocument/2006/math">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is</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random</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variable</m:t>
                    </m:r>
                    <m:r>
                      <m:rPr>
                        <m:nor/>
                      </m:rP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maximize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func>
                      </m:e>
                    </m:nary>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e>
                          </m:mr>
                          <m:m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𝜔</m:t>
                                      </m:r>
                                    </m:e>
                                  </m:acc>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e>
                          </m:mr>
                        </m:m>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−0.0133</m:t>
                              </m:r>
                            </m:e>
                          </m:mr>
                        </m:m>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nary>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=0.0503</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r>
                      <a:rPr kumimoji="0" lang="en-US" altLang="zh-TW" sz="2800" b="0" i="0"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unbiased,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d>
                      <m:dPr>
                        <m:begChr m:val="["/>
                        <m:endChr m:val="]"/>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5</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.7972</m:t>
                              </m:r>
                            </m:e>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−0.003</m:t>
                              </m:r>
                            </m:e>
                          </m:mr>
                          <m:mr>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−0.003</m:t>
                              </m:r>
                            </m:e>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1.5204</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−6</m:t>
                                  </m:r>
                                </m:sup>
                              </m:sSup>
                            </m:e>
                          </m:mr>
                        </m:m>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𝐼</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r>
                      <m:rPr>
                        <m:nor/>
                      </m:rP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or</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𝐼</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b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new</m:t>
                        </m:r>
                      </m:sub>
                      <m:sup>
                        <m: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𝑇</m:t>
                        </m:r>
                      </m:sup>
                    </m:sSubSup>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FF"/>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𝛚</m:t>
                            </m:r>
                          </m:e>
                        </m:acc>
                      </m:e>
                    </m:d>
                    <m:sSub>
                      <m:sSubPr>
                        <m:ctrlPr>
                          <a:rPr kumimoji="0" lang="en-US" altLang="zh-TW" sz="2800" b="0"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𝒙</m:t>
                        </m:r>
                      </m:e>
                      <m:sub>
                        <m:r>
                          <m:rPr>
                            <m:sty m:val="p"/>
                          </m:rPr>
                          <a:rPr kumimoji="0" lang="en-US" altLang="zh-TW" sz="2800" b="0" i="0" u="none" strike="noStrike" kern="1200" cap="none" spc="0" normalizeH="0" baseline="0" noProof="0">
                            <a:ln>
                              <a:noFill/>
                            </a:ln>
                            <a:solidFill>
                              <a:srgbClr val="FF00FF"/>
                            </a:solidFill>
                            <a:effectLst/>
                            <a:uLnTx/>
                            <a:uFillTx/>
                            <a:latin typeface="Cambria Math" panose="02040503050406030204" pitchFamily="18" charset="0"/>
                            <a:cs typeface="Times New Roman" panose="02020603050405020304" pitchFamily="18" charset="0"/>
                          </a:rPr>
                          <m:t>new</m:t>
                        </m:r>
                      </m:sub>
                    </m:sSub>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59883" y="691973"/>
                <a:ext cx="11540690" cy="6231065"/>
              </a:xfrm>
              <a:prstGeom prst="rect">
                <a:avLst/>
              </a:prstGeom>
              <a:blipFill>
                <a:blip r:embed="rId3"/>
                <a:stretch>
                  <a:fillRect l="-951" t="-1174" b="-2055"/>
                </a:stretch>
              </a:blipFill>
            </p:spPr>
            <p:txBody>
              <a:bodyPr/>
              <a:lstStyle/>
              <a:p>
                <a:r>
                  <a:rPr lang="zh-TW" altLang="en-US">
                    <a:noFill/>
                  </a:rPr>
                  <a:t> </a:t>
                </a:r>
              </a:p>
            </p:txBody>
          </p:sp>
        </mc:Fallback>
      </mc:AlternateContent>
      <p:pic>
        <p:nvPicPr>
          <p:cNvPr id="8" name="Picture 7"/>
          <p:cNvPicPr>
            <a:picLocks noChangeAspect="1"/>
          </p:cNvPicPr>
          <p:nvPr/>
        </p:nvPicPr>
        <p:blipFill>
          <a:blip r:embed="rId4"/>
          <a:stretch>
            <a:fillRect/>
          </a:stretch>
        </p:blipFill>
        <p:spPr>
          <a:xfrm>
            <a:off x="9574078" y="497953"/>
            <a:ext cx="2617922" cy="1999802"/>
          </a:xfrm>
          <a:prstGeom prst="rect">
            <a:avLst/>
          </a:prstGeom>
        </p:spPr>
      </p:pic>
      <p:pic>
        <p:nvPicPr>
          <p:cNvPr id="9" name="Picture 8"/>
          <p:cNvPicPr>
            <a:picLocks noChangeAspect="1"/>
          </p:cNvPicPr>
          <p:nvPr/>
        </p:nvPicPr>
        <p:blipFill>
          <a:blip r:embed="rId5"/>
          <a:stretch>
            <a:fillRect/>
          </a:stretch>
        </p:blipFill>
        <p:spPr>
          <a:xfrm>
            <a:off x="9574078" y="2906830"/>
            <a:ext cx="2617922" cy="2050180"/>
          </a:xfrm>
          <a:prstGeom prst="rect">
            <a:avLst/>
          </a:prstGeom>
        </p:spPr>
      </p:pic>
    </p:spTree>
    <p:extLst>
      <p:ext uri="{BB962C8B-B14F-4D97-AF65-F5344CB8AC3E}">
        <p14:creationId xmlns:p14="http://schemas.microsoft.com/office/powerpoint/2010/main" val="645529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72646" y="238287"/>
            <a:ext cx="8619433" cy="6446291"/>
          </a:xfrm>
          <a:prstGeom prst="rect">
            <a:avLst/>
          </a:prstGeom>
        </p:spPr>
      </p:pic>
    </p:spTree>
    <p:extLst>
      <p:ext uri="{BB962C8B-B14F-4D97-AF65-F5344CB8AC3E}">
        <p14:creationId xmlns:p14="http://schemas.microsoft.com/office/powerpoint/2010/main" val="36913706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164565" y="107198"/>
            <a:ext cx="642207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Predictive Variability: An Example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86815" y="691973"/>
            <a:ext cx="3510427" cy="2918132"/>
          </a:xfrm>
          <a:prstGeom prst="rect">
            <a:avLst/>
          </a:prstGeom>
        </p:spPr>
      </p:pic>
      <p:pic>
        <p:nvPicPr>
          <p:cNvPr id="6" name="Picture 5"/>
          <p:cNvPicPr>
            <a:picLocks noChangeAspect="1"/>
          </p:cNvPicPr>
          <p:nvPr/>
        </p:nvPicPr>
        <p:blipFill>
          <a:blip r:embed="rId3"/>
          <a:stretch>
            <a:fillRect/>
          </a:stretch>
        </p:blipFill>
        <p:spPr>
          <a:xfrm>
            <a:off x="460150" y="3705725"/>
            <a:ext cx="3637092" cy="3027145"/>
          </a:xfrm>
          <a:prstGeom prst="rect">
            <a:avLst/>
          </a:prstGeom>
        </p:spPr>
      </p:pic>
      <p:pic>
        <p:nvPicPr>
          <p:cNvPr id="7" name="Picture 6"/>
          <p:cNvPicPr>
            <a:picLocks noChangeAspect="1"/>
          </p:cNvPicPr>
          <p:nvPr/>
        </p:nvPicPr>
        <p:blipFill>
          <a:blip r:embed="rId4"/>
          <a:stretch>
            <a:fillRect/>
          </a:stretch>
        </p:blipFill>
        <p:spPr>
          <a:xfrm>
            <a:off x="4304490" y="3661107"/>
            <a:ext cx="3737563" cy="3071762"/>
          </a:xfrm>
          <a:prstGeom prst="rect">
            <a:avLst/>
          </a:prstGeom>
        </p:spPr>
      </p:pic>
      <p:pic>
        <p:nvPicPr>
          <p:cNvPr id="8" name="Picture 7"/>
          <p:cNvPicPr>
            <a:picLocks noChangeAspect="1"/>
          </p:cNvPicPr>
          <p:nvPr/>
        </p:nvPicPr>
        <p:blipFill>
          <a:blip r:embed="rId5"/>
          <a:stretch>
            <a:fillRect/>
          </a:stretch>
        </p:blipFill>
        <p:spPr>
          <a:xfrm>
            <a:off x="8441805" y="3706890"/>
            <a:ext cx="3567392" cy="3025979"/>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097242" y="876185"/>
                <a:ext cx="681385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5</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ϵ</m:t>
                    </m:r>
                    <m: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N</m:t>
                    </m:r>
                    <m:d>
                      <m:dPr>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0,1000</m:t>
                        </m:r>
                      </m:e>
                    </m:d>
                  </m:oMath>
                </a14:m>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4097242" y="876185"/>
                <a:ext cx="6813856"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367998" y="4010214"/>
                <a:ext cx="23357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𝑡</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Sub>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zh-TW" alt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up>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oMath>
                </a14:m>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linear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367998" y="4010214"/>
                <a:ext cx="2335768" cy="369332"/>
              </a:xfrm>
              <a:prstGeom prst="rect">
                <a:avLst/>
              </a:prstGeom>
              <a:blipFill>
                <a:blip r:embed="rId7"/>
                <a:stretch>
                  <a:fillRect t="-11667" b="-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26135" y="3998985"/>
                <a:ext cx="231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𝑡</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Sub>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zh-TW" alt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up>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oMath>
                </a14:m>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cubic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226135" y="3998985"/>
                <a:ext cx="2313390" cy="369332"/>
              </a:xfrm>
              <a:prstGeom prst="rect">
                <a:avLst/>
              </a:prstGeom>
              <a:blipFill>
                <a:blip r:embed="rId8"/>
                <a:stretch>
                  <a:fillRect t="-9836" r="-1053" b="-229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219027" y="4035883"/>
                <a:ext cx="25939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𝑡</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Sub>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zh-TW" alt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m:rPr>
                            <m:sty m:val="p"/>
                          </m:rPr>
                          <a:rPr kumimoji="0" lang="en-US" altLang="zh-TW"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up>
                        <m: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oMath>
                </a14:m>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6</a:t>
                </a:r>
                <a:r>
                  <a:rPr kumimoji="0" lang="en-US" altLang="zh-TW" sz="1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order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9219027" y="4035883"/>
                <a:ext cx="2593915" cy="369332"/>
              </a:xfrm>
              <a:prstGeom prst="rect">
                <a:avLst/>
              </a:prstGeom>
              <a:blipFill>
                <a:blip r:embed="rId9"/>
                <a:stretch>
                  <a:fillRect t="-9836" r="-939" b="-22951"/>
                </a:stretch>
              </a:blipFill>
            </p:spPr>
            <p:txBody>
              <a:bodyPr/>
              <a:lstStyle/>
              <a:p>
                <a:r>
                  <a:rPr lang="zh-TW" altLang="en-US">
                    <a:noFill/>
                  </a:rPr>
                  <a:t> </a:t>
                </a:r>
              </a:p>
            </p:txBody>
          </p:sp>
        </mc:Fallback>
      </mc:AlternateContent>
      <p:sp>
        <p:nvSpPr>
          <p:cNvPr id="14" name="Rectangle 13"/>
          <p:cNvSpPr/>
          <p:nvPr/>
        </p:nvSpPr>
        <p:spPr>
          <a:xfrm>
            <a:off x="4127409" y="1397401"/>
            <a:ext cx="7881788" cy="230832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linear model has very high predictive variance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cubic model is better able to model the trend and this is reflected in its much more confident predictions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sixth-order model is over-complex: it has too much freedom and fit the data well for a large range of parameter values</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608043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3164565" y="107198"/>
            <a:ext cx="642207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Predictive Variability: An Example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93742" y="2819400"/>
            <a:ext cx="4914900" cy="4010025"/>
          </a:xfrm>
          <a:prstGeom prst="rect">
            <a:avLst/>
          </a:prstGeom>
        </p:spPr>
      </p:pic>
      <p:pic>
        <p:nvPicPr>
          <p:cNvPr id="7" name="Picture 6"/>
          <p:cNvPicPr>
            <a:picLocks noChangeAspect="1"/>
          </p:cNvPicPr>
          <p:nvPr/>
        </p:nvPicPr>
        <p:blipFill>
          <a:blip r:embed="rId3"/>
          <a:stretch>
            <a:fillRect/>
          </a:stretch>
        </p:blipFill>
        <p:spPr>
          <a:xfrm>
            <a:off x="6721911" y="2847975"/>
            <a:ext cx="4810125" cy="398145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70559" y="691973"/>
                <a:ext cx="11024135"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 </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Examples of functions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parameters </a:t>
                </a:r>
                <a14:m>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cov</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the third and sixth-order models (the plot is zoomed into a small region of x and the darker line shows the true function)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increased variability in possible functions caused by the increase in parameter uncertainty is clear for the sixth-order model.</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70559" y="691973"/>
                <a:ext cx="11024135" cy="2246769"/>
              </a:xfrm>
              <a:prstGeom prst="rect">
                <a:avLst/>
              </a:prstGeom>
              <a:blipFill>
                <a:blip r:embed="rId4"/>
                <a:stretch>
                  <a:fillRect l="-996" t="-2989" r="-719" b="-679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546376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972015" y="107198"/>
            <a:ext cx="615880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Expected Values of the Estimators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490889" y="691973"/>
                <a:ext cx="11357810" cy="590212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showed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unbiased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How about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Note if</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𝝁</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A</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A</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A</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Since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e>
                    </m:d>
                  </m:oMath>
                </a14:m>
                <a:endParaRPr kumimoji="0" lang="en-US" altLang="zh-TW" sz="2800" b="1"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r>
                      <m:rPr>
                        <m:nor/>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e>
                    </m:d>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e>
                    </m:d>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90889" y="691973"/>
                <a:ext cx="11357810" cy="5902129"/>
              </a:xfrm>
              <a:prstGeom prst="rect">
                <a:avLst/>
              </a:prstGeom>
              <a:blipFill>
                <a:blip r:embed="rId3"/>
                <a:stretch>
                  <a:fillRect l="-1127" t="-11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290904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98820" y="0"/>
            <a:ext cx="6809773" cy="6745182"/>
          </a:xfrm>
          <a:prstGeom prst="rect">
            <a:avLst/>
          </a:prstGeom>
        </p:spPr>
      </p:pic>
    </p:spTree>
    <p:extLst>
      <p:ext uri="{BB962C8B-B14F-4D97-AF65-F5344CB8AC3E}">
        <p14:creationId xmlns:p14="http://schemas.microsoft.com/office/powerpoint/2010/main" val="35670781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25128" y="691973"/>
                <a:ext cx="12066872" cy="622600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note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A</m:t>
                        </m:r>
                        <m:r>
                          <m:rPr>
                            <m:sty m:val="p"/>
                          </m:rPr>
                          <a:rPr kumimoji="0" lang="en-US" altLang="zh-TW" sz="2800" b="0" i="0"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B</m:t>
                        </m:r>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Tr</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B</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A</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Tr</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𝐈</m:t>
                            </m:r>
                          </m:e>
                          <m:sub>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D</m:t>
                            </m:r>
                          </m:sub>
                        </m:sSub>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 is the number of columns in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D</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 is also the number of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that D &lt; </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 </a:t>
                </a:r>
                <a14:m>
                  <m:oMath xmlns:m="http://schemas.openxmlformats.org/officeDocument/2006/math">
                    <m:r>
                      <m:rPr>
                        <m:nor/>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zh-TW" altLang="en-US"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&lt;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biased estimator</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Recall the synthetic example: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=−2+3</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0.5</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this example, D = 2 and </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20,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sub>
                    </m:sSub>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0.5</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20</m:t>
                            </m:r>
                          </m:den>
                        </m:f>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=0.225</m:t>
                    </m:r>
                  </m:oMath>
                </a14:m>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25128" y="691973"/>
                <a:ext cx="12066872" cy="6226000"/>
              </a:xfrm>
              <a:prstGeom prst="rect">
                <a:avLst/>
              </a:prstGeom>
              <a:blipFill>
                <a:blip r:embed="rId2"/>
                <a:stretch>
                  <a:fillRect l="-910" b="-98"/>
                </a:stretch>
              </a:blipFill>
            </p:spPr>
            <p:txBody>
              <a:bodyPr/>
              <a:lstStyle/>
              <a:p>
                <a:r>
                  <a:rPr lang="zh-TW" altLang="en-US">
                    <a:noFill/>
                  </a:rPr>
                  <a:t> </a:t>
                </a:r>
              </a:p>
            </p:txBody>
          </p:sp>
        </mc:Fallback>
      </mc:AlternateContent>
      <p:sp>
        <p:nvSpPr>
          <p:cNvPr id="5" name="Rectangle 4"/>
          <p:cNvSpPr/>
          <p:nvPr/>
        </p:nvSpPr>
        <p:spPr>
          <a:xfrm>
            <a:off x="2972015" y="107198"/>
            <a:ext cx="615880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Expected Values of the Estimators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513727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4964445" y="107198"/>
            <a:ext cx="191590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Summary</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62192" y="691973"/>
                <a:ext cx="10520413" cy="569386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the errors between the data and the proposed deterministic model are noise and Gaussian distributed, </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least squares solution from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previous lecture</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equivalent to the solution obtained by maximi</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z</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ing the likelihood. </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bene</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 of the likelihood approach is the ability to quantify the uncertainty in our parameter estimates and hence also, crucially, in our predictions. This allows us to move away from exact predictions to ranges of values (e.g. </a:t>
                </a:r>
                <a14:m>
                  <m:oMath xmlns:m="http://schemas.openxmlformats.org/officeDocument/2006/math">
                    <m:sSub>
                      <m:sSubPr>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𝑡</m:t>
                        </m:r>
                      </m:e>
                      <m:sub>
                        <m:r>
                          <m:rPr>
                            <m:sty m:val="p"/>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Sub>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m:rPr>
                            <m:sty m:val="p"/>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new</m:t>
                        </m:r>
                      </m:sub>
                      <m:sup>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heoretical properties of the maximum likelihood parameter values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show that</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estimate </a:t>
                </a:r>
                <a14:m>
                  <m:oMath xmlns:m="http://schemas.openxmlformats.org/officeDocument/2006/math">
                    <m:acc>
                      <m:accPr>
                        <m:chr m:val="̂"/>
                        <m:ctrlPr>
                          <a:rPr kumimoji="0" lang="zh-TW"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unbiased,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but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on average, biased to be too low.</a:t>
                </a:r>
              </a:p>
            </p:txBody>
          </p:sp>
        </mc:Choice>
        <mc:Fallback xmlns="">
          <p:sp>
            <p:nvSpPr>
              <p:cNvPr id="6" name="Rectangle 5"/>
              <p:cNvSpPr>
                <a:spLocks noRot="1" noChangeAspect="1" noMove="1" noResize="1" noEditPoints="1" noAdjustHandles="1" noChangeArrowheads="1" noChangeShapeType="1" noTextEdit="1"/>
              </p:cNvSpPr>
              <p:nvPr/>
            </p:nvSpPr>
            <p:spPr>
              <a:xfrm>
                <a:off x="662192" y="691973"/>
                <a:ext cx="10520413" cy="5693866"/>
              </a:xfrm>
              <a:prstGeom prst="rect">
                <a:avLst/>
              </a:prstGeom>
              <a:blipFill>
                <a:blip r:embed="rId3"/>
                <a:stretch>
                  <a:fillRect l="-1043" t="-1178" r="-638" b="-20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5144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58E315-B05F-45B5-B88C-2F1F652B5145}"/>
              </a:ext>
            </a:extLst>
          </p:cNvPr>
          <p:cNvSpPr>
            <a:spLocks noGrp="1"/>
          </p:cNvSpPr>
          <p:nvPr>
            <p:ph type="title"/>
          </p:nvPr>
        </p:nvSpPr>
        <p:spPr>
          <a:xfrm>
            <a:off x="4272982" y="55365"/>
            <a:ext cx="3362645"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Homework #7</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648B127C-6D73-46DB-A2BE-9A3BE42FBBCD}"/>
              </a:ext>
            </a:extLst>
          </p:cNvPr>
          <p:cNvSpPr>
            <a:spLocks noGrp="1"/>
          </p:cNvSpPr>
          <p:nvPr>
            <p:ph idx="1"/>
          </p:nvPr>
        </p:nvSpPr>
        <p:spPr>
          <a:xfrm>
            <a:off x="668561" y="685838"/>
            <a:ext cx="11116018" cy="5974069"/>
          </a:xfrm>
        </p:spPr>
        <p:txBody>
          <a:bodyPr>
            <a:noAutofit/>
          </a:bodyPr>
          <a:lstStyle/>
          <a:p>
            <a:r>
              <a:rPr lang="en-US" altLang="zh-TW" sz="2400" dirty="0" smtClean="0">
                <a:latin typeface="Times New Roman" panose="02020603050405020304" pitchFamily="18" charset="0"/>
                <a:cs typeface="Times New Roman" panose="02020603050405020304" pitchFamily="18" charset="0"/>
              </a:rPr>
              <a:t>Perform </a:t>
            </a:r>
            <a:r>
              <a:rPr lang="en-US" altLang="zh-TW" sz="2400" dirty="0">
                <a:latin typeface="Times New Roman" panose="02020603050405020304" pitchFamily="18" charset="0"/>
                <a:cs typeface="Times New Roman" panose="02020603050405020304" pitchFamily="18" charset="0"/>
              </a:rPr>
              <a:t>a </a:t>
            </a:r>
            <a:r>
              <a:rPr lang="en-US" altLang="zh-TW" sz="2400" dirty="0" smtClean="0">
                <a:latin typeface="Times New Roman" panose="02020603050405020304" pitchFamily="18" charset="0"/>
                <a:cs typeface="Times New Roman" panose="02020603050405020304" pitchFamily="18" charset="0"/>
              </a:rPr>
              <a:t>10-fold cross-validation </a:t>
            </a:r>
            <a:r>
              <a:rPr lang="en-US" altLang="zh-TW" sz="2400" dirty="0">
                <a:latin typeface="Times New Roman" panose="02020603050405020304" pitchFamily="18" charset="0"/>
                <a:cs typeface="Times New Roman" panose="02020603050405020304" pitchFamily="18" charset="0"/>
              </a:rPr>
              <a:t>to </a:t>
            </a:r>
            <a:r>
              <a:rPr lang="en-US" altLang="zh-TW" sz="2400" dirty="0" smtClean="0">
                <a:latin typeface="Times New Roman" panose="02020603050405020304" pitchFamily="18" charset="0"/>
                <a:cs typeface="Times New Roman" panose="02020603050405020304" pitchFamily="18" charset="0"/>
              </a:rPr>
              <a:t>choose </a:t>
            </a:r>
            <a:r>
              <a:rPr lang="en-US" altLang="zh-TW" sz="2400" dirty="0">
                <a:latin typeface="Times New Roman" panose="02020603050405020304" pitchFamily="18" charset="0"/>
                <a:cs typeface="Times New Roman" panose="02020603050405020304" pitchFamily="18" charset="0"/>
              </a:rPr>
              <a:t>the </a:t>
            </a:r>
            <a:r>
              <a:rPr lang="en-US" altLang="zh-TW" sz="2400" dirty="0" smtClean="0">
                <a:latin typeface="Times New Roman" panose="02020603050405020304" pitchFamily="18" charset="0"/>
                <a:cs typeface="Times New Roman" panose="02020603050405020304" pitchFamily="18" charset="0"/>
              </a:rPr>
              <a:t>optimal polynomial </a:t>
            </a:r>
            <a:r>
              <a:rPr lang="en-US" altLang="zh-TW" sz="2400" dirty="0">
                <a:latin typeface="Times New Roman" panose="02020603050405020304" pitchFamily="18" charset="0"/>
                <a:cs typeface="Times New Roman" panose="02020603050405020304" pitchFamily="18" charset="0"/>
              </a:rPr>
              <a:t>order for </a:t>
            </a:r>
            <a:r>
              <a:rPr lang="en-US" altLang="zh-TW" sz="2400" dirty="0" smtClean="0">
                <a:latin typeface="Times New Roman" panose="02020603050405020304" pitchFamily="18" charset="0"/>
                <a:cs typeface="Times New Roman" panose="02020603050405020304" pitchFamily="18" charset="0"/>
              </a:rPr>
              <a:t>the </a:t>
            </a:r>
            <a:r>
              <a:rPr lang="en-US" altLang="zh-TW" sz="2400" dirty="0">
                <a:latin typeface="Times New Roman" panose="02020603050405020304" pitchFamily="18" charset="0"/>
                <a:cs typeface="Times New Roman" panose="02020603050405020304" pitchFamily="18" charset="0"/>
              </a:rPr>
              <a:t>synthetic </a:t>
            </a:r>
            <a:r>
              <a:rPr lang="en-US" altLang="zh-TW" sz="2400" dirty="0" smtClean="0">
                <a:latin typeface="Times New Roman" panose="02020603050405020304" pitchFamily="18" charset="0"/>
                <a:cs typeface="Times New Roman" panose="02020603050405020304" pitchFamily="18" charset="0"/>
              </a:rPr>
              <a:t>data generated as follows:</a:t>
            </a:r>
          </a:p>
          <a:p>
            <a:endParaRPr lang="en-US" altLang="zh-TW" sz="2400" dirty="0">
              <a:latin typeface="Times New Roman" panose="02020603050405020304" pitchFamily="18" charset="0"/>
              <a:cs typeface="Times New Roman" panose="02020603050405020304" pitchFamily="18" charset="0"/>
            </a:endParaRPr>
          </a:p>
          <a:p>
            <a:endParaRPr lang="en-US" altLang="zh-TW" sz="2400" dirty="0" smtClean="0">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endParaRPr lang="en-US" altLang="zh-TW" sz="2400" dirty="0" smtClean="0">
              <a:latin typeface="Times New Roman" panose="02020603050405020304" pitchFamily="18" charset="0"/>
              <a:cs typeface="Times New Roman" panose="02020603050405020304" pitchFamily="18" charset="0"/>
            </a:endParaRPr>
          </a:p>
          <a:p>
            <a:pPr marL="0" indent="0">
              <a:buNone/>
            </a:pPr>
            <a:endParaRPr lang="en-US" altLang="zh-TW" sz="2400" dirty="0" smtClean="0">
              <a:latin typeface="Times New Roman" panose="02020603050405020304" pitchFamily="18" charset="0"/>
              <a:cs typeface="Times New Roman" panose="02020603050405020304" pitchFamily="18" charset="0"/>
            </a:endParaRPr>
          </a:p>
          <a:p>
            <a:pPr marL="514350" indent="-514350">
              <a:buAutoNum type="arabicPeriod"/>
            </a:pPr>
            <a:endParaRPr lang="en-US" altLang="zh-TW" sz="2400" dirty="0" smtClean="0">
              <a:latin typeface="Times New Roman" panose="02020603050405020304" pitchFamily="18" charset="0"/>
              <a:cs typeface="Times New Roman" panose="02020603050405020304" pitchFamily="18" charset="0"/>
            </a:endParaRPr>
          </a:p>
          <a:p>
            <a:pPr marL="514350" indent="-514350">
              <a:buAutoNum type="arabicPeriod"/>
            </a:pPr>
            <a:r>
              <a:rPr lang="en-US" altLang="zh-TW" sz="2400" dirty="0" smtClean="0">
                <a:latin typeface="Times New Roman" panose="02020603050405020304" pitchFamily="18" charset="0"/>
                <a:cs typeface="Times New Roman" panose="02020603050405020304" pitchFamily="18" charset="0"/>
              </a:rPr>
              <a:t>Note you need to partition the training data (</a:t>
            </a:r>
            <a:r>
              <a:rPr lang="en-US" altLang="zh-TW" sz="2400" i="1" dirty="0" smtClean="0">
                <a:latin typeface="Times New Roman" panose="02020603050405020304" pitchFamily="18" charset="0"/>
                <a:cs typeface="Times New Roman" panose="02020603050405020304" pitchFamily="18" charset="0"/>
              </a:rPr>
              <a:t>x</a:t>
            </a:r>
            <a:r>
              <a:rPr lang="en-US" altLang="zh-TW" sz="2400" dirty="0" smtClean="0">
                <a:latin typeface="Times New Roman" panose="02020603050405020304" pitchFamily="18" charset="0"/>
                <a:cs typeface="Times New Roman" panose="02020603050405020304" pitchFamily="18" charset="0"/>
              </a:rPr>
              <a:t>, t)’s into 10 folds, each fold consists of 7 samples</a:t>
            </a:r>
          </a:p>
          <a:p>
            <a:pPr marL="514350" indent="-514350">
              <a:buAutoNum type="arabicPeriod"/>
            </a:pPr>
            <a:r>
              <a:rPr lang="en-US" altLang="zh-TW" sz="2400" dirty="0" smtClean="0">
                <a:latin typeface="Times New Roman" panose="02020603050405020304" pitchFamily="18" charset="0"/>
                <a:cs typeface="Times New Roman" panose="02020603050405020304" pitchFamily="18" charset="0"/>
              </a:rPr>
              <a:t>You need to test </a:t>
            </a:r>
            <a:r>
              <a:rPr lang="en-US" altLang="zh-TW" sz="2400" dirty="0">
                <a:latin typeface="Times New Roman" panose="02020603050405020304" pitchFamily="18" charset="0"/>
                <a:cs typeface="Times New Roman" panose="02020603050405020304" pitchFamily="18" charset="0"/>
              </a:rPr>
              <a:t>the polynomial order </a:t>
            </a:r>
            <a:r>
              <a:rPr lang="en-US" altLang="zh-TW" sz="2400" dirty="0" smtClean="0">
                <a:latin typeface="Times New Roman" panose="02020603050405020304" pitchFamily="18" charset="0"/>
                <a:cs typeface="Times New Roman" panose="02020603050405020304" pitchFamily="18" charset="0"/>
              </a:rPr>
              <a:t>from 0 (only bias term) to 10 using the testing data</a:t>
            </a:r>
            <a:endParaRPr lang="en-US" altLang="zh-TW" sz="2400" dirty="0">
              <a:latin typeface="Times New Roman" panose="02020603050405020304" pitchFamily="18" charset="0"/>
              <a:cs typeface="Times New Roman" panose="02020603050405020304" pitchFamily="18" charset="0"/>
            </a:endParaRPr>
          </a:p>
          <a:p>
            <a:pPr marL="514350" indent="-514350">
              <a:buAutoNum type="arabicPeriod"/>
            </a:pPr>
            <a:r>
              <a:rPr lang="en-US" altLang="zh-TW" sz="2400" dirty="0">
                <a:latin typeface="Times New Roman" panose="02020603050405020304" pitchFamily="18" charset="0"/>
                <a:cs typeface="Times New Roman" panose="02020603050405020304" pitchFamily="18" charset="0"/>
              </a:rPr>
              <a:t>Plot the </a:t>
            </a:r>
            <a:r>
              <a:rPr lang="en-US" altLang="zh-TW" sz="2400" dirty="0" smtClean="0">
                <a:latin typeface="Times New Roman" panose="02020603050405020304" pitchFamily="18" charset="0"/>
                <a:cs typeface="Times New Roman" panose="02020603050405020304" pitchFamily="18" charset="0"/>
              </a:rPr>
              <a:t>mean-squared training </a:t>
            </a:r>
            <a:r>
              <a:rPr lang="en-US" altLang="zh-TW" sz="2400" dirty="0">
                <a:latin typeface="Times New Roman" panose="02020603050405020304" pitchFamily="18" charset="0"/>
                <a:cs typeface="Times New Roman" panose="02020603050405020304" pitchFamily="18" charset="0"/>
              </a:rPr>
              <a:t>loss, CV loss, and </a:t>
            </a:r>
            <a:r>
              <a:rPr lang="en-US" altLang="zh-TW" sz="2400" dirty="0" smtClean="0">
                <a:latin typeface="Times New Roman" panose="02020603050405020304" pitchFamily="18" charset="0"/>
                <a:cs typeface="Times New Roman" panose="02020603050405020304" pitchFamily="18" charset="0"/>
              </a:rPr>
              <a:t>independent </a:t>
            </a:r>
            <a:r>
              <a:rPr lang="en-US" altLang="zh-TW" sz="2400" dirty="0">
                <a:latin typeface="Times New Roman" panose="02020603050405020304" pitchFamily="18" charset="0"/>
                <a:cs typeface="Times New Roman" panose="02020603050405020304" pitchFamily="18" charset="0"/>
              </a:rPr>
              <a:t>test </a:t>
            </a:r>
            <a:r>
              <a:rPr lang="en-US" altLang="zh-TW" sz="2400" dirty="0" smtClean="0">
                <a:latin typeface="Times New Roman" panose="02020603050405020304" pitchFamily="18" charset="0"/>
                <a:cs typeface="Times New Roman" panose="02020603050405020304" pitchFamily="18" charset="0"/>
              </a:rPr>
              <a:t>loss versus </a:t>
            </a:r>
            <a:r>
              <a:rPr lang="en-US" altLang="zh-TW" sz="2400" dirty="0">
                <a:latin typeface="Times New Roman" panose="02020603050405020304" pitchFamily="18" charset="0"/>
                <a:cs typeface="Times New Roman" panose="02020603050405020304" pitchFamily="18" charset="0"/>
              </a:rPr>
              <a:t>polynomial </a:t>
            </a:r>
            <a:r>
              <a:rPr lang="en-US" altLang="zh-TW" sz="2400" dirty="0" smtClean="0">
                <a:latin typeface="Times New Roman" panose="02020603050405020304" pitchFamily="18" charset="0"/>
                <a:cs typeface="Times New Roman" panose="02020603050405020304" pitchFamily="18" charset="0"/>
              </a:rPr>
              <a:t>order</a:t>
            </a:r>
            <a:endParaRPr lang="zh-TW" altLang="en-US" sz="24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892421" y="1536648"/>
            <a:ext cx="10359827" cy="2683009"/>
          </a:xfrm>
          <a:prstGeom prst="rect">
            <a:avLst/>
          </a:prstGeom>
        </p:spPr>
      </p:pic>
    </p:spTree>
    <p:extLst>
      <p:ext uri="{BB962C8B-B14F-4D97-AF65-F5344CB8AC3E}">
        <p14:creationId xmlns:p14="http://schemas.microsoft.com/office/powerpoint/2010/main" val="3828314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694761" y="773973"/>
            <a:ext cx="7621467" cy="4874563"/>
          </a:xfrm>
          <a:prstGeom prst="rect">
            <a:avLst/>
          </a:prstGeom>
        </p:spPr>
      </p:pic>
      <p:sp>
        <p:nvSpPr>
          <p:cNvPr id="5" name="標題 1">
            <a:extLst>
              <a:ext uri="{FF2B5EF4-FFF2-40B4-BE49-F238E27FC236}">
                <a16:creationId xmlns:a16="http://schemas.microsoft.com/office/drawing/2014/main" id="{8858E315-B05F-45B5-B88C-2F1F652B5145}"/>
              </a:ext>
            </a:extLst>
          </p:cNvPr>
          <p:cNvSpPr>
            <a:spLocks noGrp="1"/>
          </p:cNvSpPr>
          <p:nvPr>
            <p:ph type="title"/>
          </p:nvPr>
        </p:nvSpPr>
        <p:spPr>
          <a:xfrm>
            <a:off x="4272982" y="55365"/>
            <a:ext cx="3362645"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Homework #7</a:t>
            </a:r>
            <a:endParaRPr lang="zh-TW" altLang="en-US" sz="3600" dirty="0">
              <a:latin typeface="Times New Roman" panose="02020603050405020304" pitchFamily="18" charset="0"/>
              <a:cs typeface="Times New Roman" panose="02020603050405020304" pitchFamily="18" charset="0"/>
            </a:endParaRPr>
          </a:p>
        </p:txBody>
      </p:sp>
      <p:sp>
        <p:nvSpPr>
          <p:cNvPr id="2" name="矩形 1"/>
          <p:cNvSpPr/>
          <p:nvPr/>
        </p:nvSpPr>
        <p:spPr>
          <a:xfrm>
            <a:off x="1271557" y="6105534"/>
            <a:ext cx="7019357" cy="523220"/>
          </a:xfrm>
          <a:prstGeom prst="rect">
            <a:avLst/>
          </a:prstGeom>
        </p:spPr>
        <p:txBody>
          <a:bodyPr wrap="none">
            <a:spAutoFit/>
          </a:bodyPr>
          <a:lstStyle/>
          <a:p>
            <a:r>
              <a:rPr lang="en-US" altLang="zh-TW" sz="2800" dirty="0">
                <a:solidFill>
                  <a:srgbClr val="C00000"/>
                </a:solidFill>
                <a:latin typeface="Times New Roman" panose="02020603050405020304" pitchFamily="18" charset="0"/>
                <a:cs typeface="Times New Roman" panose="02020603050405020304" pitchFamily="18" charset="0"/>
              </a:rPr>
              <a:t>Deadline of Homework </a:t>
            </a:r>
            <a:r>
              <a:rPr lang="en-US" altLang="zh-TW" sz="2800" dirty="0" smtClean="0">
                <a:solidFill>
                  <a:srgbClr val="C00000"/>
                </a:solidFill>
                <a:latin typeface="Times New Roman" panose="02020603050405020304" pitchFamily="18" charset="0"/>
                <a:cs typeface="Times New Roman" panose="02020603050405020304" pitchFamily="18" charset="0"/>
              </a:rPr>
              <a:t>#7: </a:t>
            </a:r>
            <a:r>
              <a:rPr lang="en-US" altLang="zh-TW" sz="2800" dirty="0">
                <a:solidFill>
                  <a:srgbClr val="C00000"/>
                </a:solidFill>
                <a:latin typeface="Times New Roman" panose="02020603050405020304" pitchFamily="18" charset="0"/>
                <a:cs typeface="Times New Roman" panose="02020603050405020304" pitchFamily="18" charset="0"/>
              </a:rPr>
              <a:t>2022/11/14 3:30pm</a:t>
            </a:r>
            <a:endParaRPr lang="zh-TW" altLang="en-US"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4594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073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407624" y="1057619"/>
                <a:ext cx="11149070" cy="23033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1" i="1" smtClean="0">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
                        </m:e>
                      </m:d>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1</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1</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1</m:t>
                                                </m:r>
                                              </m:sup>
                                            </m:sSubSup>
                                          </m:e>
                                        </m:mr>
                                      </m:m>
                                    </m:e>
                                  </m:mr>
                                </m:m>
                              </m:e>
                              <m:e>
                                <m:m>
                                  <m:mPr>
                                    <m:mcs>
                                      <m:mc>
                                        <m:mcPr>
                                          <m:count m:val="3"/>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2</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2</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2</m:t>
                                                      </m:r>
                                                    </m:sup>
                                                  </m:sSubSup>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𝐾</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𝐾</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𝐾</m:t>
                                                      </m:r>
                                                    </m:sup>
                                                  </m:sSubSup>
                                                </m:e>
                                              </m:mr>
                                            </m:m>
                                          </m:e>
                                        </m:mr>
                                      </m:m>
                                    </m:e>
                                  </m:mr>
                                </m:m>
                              </m:e>
                            </m:mr>
                          </m:m>
                        </m:e>
                      </m:d>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smtClean="0">
                          <a:solidFill>
                            <a:prstClr val="black"/>
                          </a:solidFill>
                          <a:latin typeface="Cambria Math" panose="02040503050406030204" pitchFamily="18" charset="0"/>
                          <a:cs typeface="Times New Roman" panose="02020603050405020304" pitchFamily="18" charset="0"/>
                        </a:rPr>
                        <m:t>𝒀</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𝑦</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𝑦</m:t>
                                          </m:r>
                                        </m:e>
                                        <m:sub>
                                          <m:r>
                                            <a:rPr lang="en-US" altLang="zh-TW" sz="2800" i="1">
                                              <a:latin typeface="Cambria Math" panose="02040503050406030204" pitchFamily="18" charset="0"/>
                                              <a:cs typeface="Times New Roman" panose="02020603050405020304" pitchFamily="18" charset="0"/>
                                            </a:rPr>
                                            <m:t>2</m:t>
                                          </m:r>
                                        </m:sub>
                                      </m:sSub>
                                    </m:e>
                                  </m:mr>
                                </m:m>
                              </m:e>
                            </m:mr>
                            <m:m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𝑦</m:t>
                                    </m:r>
                                  </m:e>
                                  <m:sub>
                                    <m:r>
                                      <a:rPr lang="en-US" altLang="zh-TW" sz="2800" i="1">
                                        <a:latin typeface="Cambria Math" panose="02040503050406030204" pitchFamily="18" charset="0"/>
                                        <a:cs typeface="Times New Roman" panose="02020603050405020304" pitchFamily="18" charset="0"/>
                                      </a:rPr>
                                      <m:t>𝑁</m:t>
                                    </m:r>
                                  </m:sub>
                                </m:sSub>
                              </m:e>
                            </m:mr>
                          </m:m>
                        </m:e>
                      </m:d>
                      <m:r>
                        <a:rPr lang="en-US" altLang="zh-TW" sz="2800" b="0" i="1" smtClean="0">
                          <a:latin typeface="Cambria Math" panose="02040503050406030204" pitchFamily="18" charset="0"/>
                          <a:cs typeface="Times New Roman" panose="02020603050405020304" pitchFamily="18" charset="0"/>
                        </a:rPr>
                        <m:t>,</m:t>
                      </m:r>
                      <m:acc>
                        <m:accPr>
                          <m:chr m:val="̂"/>
                          <m:ctrlPr>
                            <a:rPr lang="zh-TW" altLang="en-US" sz="2800" i="1" dirty="0">
                              <a:solidFill>
                                <a:srgbClr val="FF0000"/>
                              </a:solidFill>
                              <a:latin typeface="Cambria Math" panose="02040503050406030204" pitchFamily="18" charset="0"/>
                            </a:rPr>
                          </m:ctrlPr>
                        </m:accPr>
                        <m:e>
                          <m:r>
                            <a:rPr lang="zh-TW" altLang="en-US" sz="2800" i="1">
                              <a:solidFill>
                                <a:srgbClr val="FF0000"/>
                              </a:solidFill>
                              <a:latin typeface="Cambria Math" panose="02040503050406030204" pitchFamily="18" charset="0"/>
                              <a:cs typeface="Times New Roman" panose="02020603050405020304" pitchFamily="18" charset="0"/>
                            </a:rPr>
                            <m:t>𝛚</m:t>
                          </m:r>
                        </m:e>
                      </m:acc>
                      <m:r>
                        <a:rPr lang="en-US" altLang="zh-TW" sz="2800" i="1" dirty="0">
                          <a:solidFill>
                            <a:srgbClr val="FF0000"/>
                          </a:solidFill>
                          <a:latin typeface="Cambria Math" panose="02040503050406030204" pitchFamily="18" charset="0"/>
                        </a:rPr>
                        <m:t>=</m:t>
                      </m:r>
                      <m:sSup>
                        <m:sSupPr>
                          <m:ctrlPr>
                            <a:rPr lang="en-US" altLang="zh-TW" sz="2800" i="1" dirty="0">
                              <a:solidFill>
                                <a:srgbClr val="FF0000"/>
                              </a:solidFill>
                              <a:latin typeface="Cambria Math" panose="02040503050406030204" pitchFamily="18" charset="0"/>
                            </a:rPr>
                          </m:ctrlPr>
                        </m:sSupPr>
                        <m:e>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a:solidFill>
                                    <a:srgbClr val="FF0000"/>
                                  </a:solidFill>
                                  <a:latin typeface="Cambria Math" panose="02040503050406030204" pitchFamily="18" charset="0"/>
                                  <a:cs typeface="Times New Roman" panose="02020603050405020304" pitchFamily="18" charset="0"/>
                                </a:rPr>
                                <m:t>(</m:t>
                              </m:r>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a:solidFill>
                                <a:srgbClr val="FF0000"/>
                              </a:solidFill>
                              <a:latin typeface="Cambria Math" panose="02040503050406030204" pitchFamily="18" charset="0"/>
                              <a:cs typeface="Times New Roman" panose="02020603050405020304" pitchFamily="18" charset="0"/>
                            </a:rPr>
                            <m:t>𝑿</m:t>
                          </m:r>
                          <m:r>
                            <a:rPr lang="en-US" altLang="zh-TW" sz="2800" b="1" i="1">
                              <a:solidFill>
                                <a:srgbClr val="FF0000"/>
                              </a:solidFill>
                              <a:latin typeface="Cambria Math" panose="02040503050406030204" pitchFamily="18" charset="0"/>
                              <a:cs typeface="Times New Roman" panose="02020603050405020304" pitchFamily="18" charset="0"/>
                            </a:rPr>
                            <m:t>)</m:t>
                          </m:r>
                        </m:e>
                        <m:sup>
                          <m:r>
                            <a:rPr lang="en-US" altLang="zh-TW" sz="2800" i="1" dirty="0">
                              <a:solidFill>
                                <a:srgbClr val="FF0000"/>
                              </a:solidFill>
                              <a:latin typeface="Cambria Math" panose="02040503050406030204" pitchFamily="18" charset="0"/>
                            </a:rPr>
                            <m:t>−1</m:t>
                          </m:r>
                        </m:sup>
                      </m:sSup>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smtClean="0">
                          <a:solidFill>
                            <a:srgbClr val="FF0000"/>
                          </a:solidFill>
                          <a:latin typeface="Cambria Math" panose="02040503050406030204" pitchFamily="18" charset="0"/>
                          <a:cs typeface="Times New Roman" panose="02020603050405020304" pitchFamily="18" charset="0"/>
                        </a:rPr>
                        <m:t>𝒀</m:t>
                      </m:r>
                    </m:oMath>
                  </m:oMathPara>
                </a14:m>
                <a:endParaRPr lang="en-US" altLang="zh-TW" sz="2800" b="1" dirty="0">
                  <a:solidFill>
                    <a:srgbClr val="FF0000"/>
                  </a:solidFill>
                </a:endParaRPr>
              </a:p>
              <a:p>
                <a:endParaRPr lang="zh-TW"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407624" y="1057619"/>
                <a:ext cx="11149070" cy="2303323"/>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657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858E315-B05F-45B5-B88C-2F1F652B5145}"/>
              </a:ext>
            </a:extLst>
          </p:cNvPr>
          <p:cNvSpPr>
            <a:spLocks noGrp="1"/>
          </p:cNvSpPr>
          <p:nvPr>
            <p:ph type="title"/>
          </p:nvPr>
        </p:nvSpPr>
        <p:spPr>
          <a:xfrm>
            <a:off x="4137119" y="147138"/>
            <a:ext cx="3903295"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Regression Results</a:t>
            </a:r>
            <a:endParaRPr lang="zh-TW" altLang="en-US" sz="3600" b="1"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292558" y="1745532"/>
            <a:ext cx="5540684" cy="321425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2870082" y="1376206"/>
                <a:ext cx="11342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𝑏</m:t>
                      </m:r>
                      <m:r>
                        <a:rPr lang="en-US" altLang="zh-TW" sz="2800" i="1">
                          <a:latin typeface="Cambria Math" panose="02040503050406030204" pitchFamily="18" charset="0"/>
                          <a:cs typeface="Times New Roman" panose="02020603050405020304" pitchFamily="18" charset="0"/>
                        </a:rPr>
                        <m:t>=0</m:t>
                      </m:r>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870082" y="1376206"/>
                <a:ext cx="1134285" cy="523220"/>
              </a:xfrm>
              <a:prstGeom prst="rect">
                <a:avLst/>
              </a:prstGeom>
              <a:blipFill>
                <a:blip r:embed="rId3"/>
                <a:stretch>
                  <a:fillRect/>
                </a:stretch>
              </a:blipFill>
            </p:spPr>
            <p:txBody>
              <a:bodyPr/>
              <a:lstStyle/>
              <a:p>
                <a:r>
                  <a:rPr lang="zh-TW" altLang="en-US">
                    <a:noFill/>
                  </a:rPr>
                  <a:t> </a:t>
                </a:r>
              </a:p>
            </p:txBody>
          </p:sp>
        </mc:Fallback>
      </mc:AlternateContent>
      <p:pic>
        <p:nvPicPr>
          <p:cNvPr id="7" name="圖片 6"/>
          <p:cNvPicPr>
            <a:picLocks noChangeAspect="1"/>
          </p:cNvPicPr>
          <p:nvPr/>
        </p:nvPicPr>
        <p:blipFill>
          <a:blip r:embed="rId4"/>
          <a:stretch>
            <a:fillRect/>
          </a:stretch>
        </p:blipFill>
        <p:spPr>
          <a:xfrm>
            <a:off x="6453353" y="1825284"/>
            <a:ext cx="5434150" cy="3134502"/>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8882000" y="1376206"/>
                <a:ext cx="11342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𝑏</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0</m:t>
                      </m:r>
                    </m:oMath>
                  </m:oMathPara>
                </a14:m>
                <a:endParaRPr lang="zh-TW"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8882000" y="1376206"/>
                <a:ext cx="1134285" cy="523220"/>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01663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1695" y="729355"/>
                <a:ext cx="9266912" cy="5850509"/>
              </a:xfrm>
            </p:spPr>
            <p:txBody>
              <a:bodyPr>
                <a:normAutofit/>
              </a:bodyPr>
              <a:lstStyle/>
              <a:p>
                <a:r>
                  <a:rPr lang="en-US" altLang="zh-TW" dirty="0" smtClean="0">
                    <a:latin typeface="Times New Roman" panose="02020603050405020304" pitchFamily="18" charset="0"/>
                    <a:cs typeface="Times New Roman" panose="02020603050405020304" pitchFamily="18" charset="0"/>
                  </a:rPr>
                  <a:t>The </a:t>
                </a:r>
                <a:r>
                  <a:rPr lang="en-US" altLang="zh-TW" dirty="0">
                    <a:latin typeface="Times New Roman" panose="02020603050405020304" pitchFamily="18" charset="0"/>
                    <a:cs typeface="Times New Roman" panose="02020603050405020304" pitchFamily="18" charset="0"/>
                  </a:rPr>
                  <a:t>loss function for </a:t>
                </a:r>
                <a:r>
                  <a:rPr lang="en-US" altLang="zh-TW" dirty="0" smtClean="0">
                    <a:latin typeface="Times New Roman" panose="02020603050405020304" pitchFamily="18" charset="0"/>
                    <a:cs typeface="Times New Roman" panose="02020603050405020304" pitchFamily="18" charset="0"/>
                  </a:rPr>
                  <a:t>output</a:t>
                </a:r>
                <a:endParaRPr lang="en-US" altLang="zh-TW" dirty="0">
                  <a:latin typeface="Times New Roman" panose="02020603050405020304" pitchFamily="18" charset="0"/>
                  <a:cs typeface="Times New Roman" panose="02020603050405020304" pitchFamily="18" charset="0"/>
                </a:endParaRPr>
              </a:p>
              <a:p>
                <a:pPr marL="0" indent="0">
                  <a:buNone/>
                </a:pPr>
                <a:r>
                  <a:rPr lang="en-US" altLang="zh-TW" dirty="0"/>
                  <a:t>               </a:t>
                </a:r>
                <a14:m>
                  <m:oMath xmlns:m="http://schemas.openxmlformats.org/officeDocument/2006/math">
                    <m:r>
                      <m:rPr>
                        <m:sty m:val="p"/>
                      </m:rPr>
                      <a:rPr lang="en-US" altLang="zh-TW">
                        <a:latin typeface="Cambria Math" panose="02040503050406030204" pitchFamily="18" charset="0"/>
                        <a:cs typeface="Times New Roman" panose="02020603050405020304" pitchFamily="18" charset="0"/>
                      </a:rPr>
                      <m:t>Loss</m:t>
                    </m:r>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𝑤</m:t>
                        </m:r>
                        <m:r>
                          <a:rPr lang="en-US" altLang="zh-TW" i="1">
                            <a:latin typeface="Cambria Math" panose="02040503050406030204" pitchFamily="18" charset="0"/>
                            <a:cs typeface="Times New Roman" panose="02020603050405020304" pitchFamily="18" charset="0"/>
                          </a:rPr>
                          <m:t>,</m:t>
                        </m:r>
                        <m:r>
                          <a:rPr lang="en-US" altLang="zh-TW" i="1">
                            <a:latin typeface="Cambria Math" panose="02040503050406030204" pitchFamily="18" charset="0"/>
                            <a:cs typeface="Times New Roman" panose="02020603050405020304" pitchFamily="18" charset="0"/>
                          </a:rPr>
                          <m:t>𝑏</m:t>
                        </m:r>
                      </m:e>
                    </m:d>
                    <m:r>
                      <a:rPr lang="en-US" altLang="zh-TW" i="1">
                        <a:latin typeface="Cambria Math" panose="02040503050406030204" pitchFamily="18" charset="0"/>
                        <a:cs typeface="Times New Roman" panose="020206030504050203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1</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solidFill>
                                  <a:srgbClr val="C00000"/>
                                </a:solidFill>
                                <a:latin typeface="Cambria Math" panose="02040503050406030204" pitchFamily="18" charset="0"/>
                                <a:cs typeface="Times New Roman" panose="02020603050405020304" pitchFamily="18" charset="0"/>
                              </a:rPr>
                              <m:t>𝑤</m:t>
                            </m:r>
                            <m:r>
                              <a:rPr lang="en-US" altLang="zh-TW" i="1">
                                <a:latin typeface="Cambria Math" panose="02040503050406030204" pitchFamily="18" charset="0"/>
                                <a:cs typeface="Times New Roman" panose="02020603050405020304" pitchFamily="18" charset="0"/>
                              </a:rPr>
                              <m:t>+</m:t>
                            </m:r>
                            <m:r>
                              <a:rPr lang="en-US" altLang="zh-TW" i="1">
                                <a:solidFill>
                                  <a:srgbClr val="FF0000"/>
                                </a:solidFill>
                                <a:latin typeface="Cambria Math" panose="02040503050406030204" pitchFamily="18" charset="0"/>
                                <a:cs typeface="Times New Roman" panose="02020603050405020304" pitchFamily="18" charset="0"/>
                              </a:rPr>
                              <m:t>𝑏</m:t>
                            </m:r>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latin typeface="Cambria Math" panose="02040503050406030204" pitchFamily="18" charset="0"/>
                                <a:cs typeface="Times New Roman" panose="02020603050405020304" pitchFamily="18" charset="0"/>
                              </a:rPr>
                              <m:t>)</m:t>
                            </m:r>
                          </m:e>
                          <m:sup>
                            <m:r>
                              <a:rPr lang="en-US" altLang="zh-TW" i="1">
                                <a:latin typeface="Cambria Math" panose="02040503050406030204" pitchFamily="18" charset="0"/>
                                <a:cs typeface="Times New Roman" panose="02020603050405020304" pitchFamily="18" charset="0"/>
                              </a:rPr>
                              <m:t>2</m:t>
                            </m:r>
                          </m:sup>
                        </m:sSup>
                      </m:e>
                    </m:nary>
                  </m:oMath>
                </a14:m>
                <a:endParaRPr lang="en-US" altLang="zh-TW" dirty="0"/>
              </a:p>
              <a:p>
                <a:r>
                  <a:rPr lang="en-US" altLang="zh-TW" dirty="0" smtClean="0">
                    <a:latin typeface="Times New Roman" panose="02020603050405020304" pitchFamily="18" charset="0"/>
                    <a:cs typeface="Times New Roman" panose="02020603050405020304" pitchFamily="18" charset="0"/>
                  </a:rPr>
                  <a:t>Minimize </a:t>
                </a:r>
                <a:r>
                  <a:rPr lang="en-US" altLang="zh-TW" dirty="0">
                    <a:latin typeface="Times New Roman" panose="02020603050405020304" pitchFamily="18" charset="0"/>
                    <a:cs typeface="Times New Roman" panose="02020603050405020304" pitchFamily="18" charset="0"/>
                  </a:rPr>
                  <a:t>the loss function </a:t>
                </a:r>
                <a:r>
                  <a:rPr lang="en-US" altLang="zh-TW" i="1" dirty="0" smtClean="0">
                    <a:latin typeface="Times New Roman" panose="02020603050405020304" pitchFamily="18" charset="0"/>
                    <a:cs typeface="Times New Roman" panose="02020603050405020304" pitchFamily="18" charset="0"/>
                  </a:rPr>
                  <a:t>Loss </a:t>
                </a:r>
                <a:r>
                  <a:rPr lang="en-US" altLang="zh-TW" dirty="0">
                    <a:latin typeface="Times New Roman" panose="02020603050405020304" pitchFamily="18" charset="0"/>
                    <a:cs typeface="Times New Roman" panose="02020603050405020304" pitchFamily="18" charset="0"/>
                  </a:rPr>
                  <a:t>w.r.t</a:t>
                </a:r>
                <a:r>
                  <a:rPr lang="en-US" altLang="zh-TW"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i="1">
                        <a:solidFill>
                          <a:srgbClr val="C00000"/>
                        </a:solidFill>
                        <a:latin typeface="Cambria Math" panose="02040503050406030204" pitchFamily="18" charset="0"/>
                        <a:cs typeface="Times New Roman" panose="02020603050405020304" pitchFamily="18" charset="0"/>
                      </a:rPr>
                      <m:t>𝑤</m:t>
                    </m:r>
                  </m:oMath>
                </a14:m>
                <a:r>
                  <a:rPr lang="en-US" altLang="zh-TW" i="1"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and</a:t>
                </a:r>
                <a:r>
                  <a:rPr lang="en-US" altLang="zh-TW"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i="1">
                        <a:solidFill>
                          <a:srgbClr val="FF0000"/>
                        </a:solidFill>
                        <a:latin typeface="Cambria Math" panose="02040503050406030204" pitchFamily="18" charset="0"/>
                        <a:cs typeface="Times New Roman" panose="02020603050405020304" pitchFamily="18" charset="0"/>
                      </a:rPr>
                      <m:t>𝑏</m:t>
                    </m:r>
                  </m:oMath>
                </a14:m>
                <a:endParaRPr lang="en-US" altLang="zh-TW" i="1" dirty="0" smtClean="0">
                  <a:solidFill>
                    <a:srgbClr val="FF0000"/>
                  </a:solidFill>
                  <a:latin typeface="Cambria Math" panose="02040503050406030204" pitchFamily="18" charset="0"/>
                  <a:cs typeface="Times New Roman" panose="02020603050405020304" pitchFamily="18" charset="0"/>
                </a:endParaRPr>
              </a:p>
              <a:p>
                <a:pPr marL="0" indent="0">
                  <a:buNone/>
                </a:pPr>
                <a:r>
                  <a:rPr lang="en-US" altLang="zh-TW" dirty="0" smtClean="0"/>
                  <a:t> </a:t>
                </a:r>
                <a14:m>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m:t>
                        </m:r>
                        <m:r>
                          <a:rPr lang="en-US" altLang="zh-TW" b="0" i="1" smtClean="0">
                            <a:latin typeface="Cambria Math" panose="02040503050406030204" pitchFamily="18" charset="0"/>
                          </a:rPr>
                          <m:t>𝑜𝑠𝑠</m:t>
                        </m:r>
                      </m:num>
                      <m:den>
                        <m:r>
                          <a:rPr lang="zh-TW" altLang="en-US" i="1">
                            <a:latin typeface="Cambria Math" panose="02040503050406030204" pitchFamily="18" charset="0"/>
                          </a:rPr>
                          <m:t>𝜕</m:t>
                        </m:r>
                        <m:r>
                          <a:rPr lang="en-US" altLang="zh-TW" i="1">
                            <a:solidFill>
                              <a:srgbClr val="C00000"/>
                            </a:solidFill>
                            <a:latin typeface="Cambria Math" panose="02040503050406030204" pitchFamily="18" charset="0"/>
                            <a:cs typeface="Times New Roman" panose="02020603050405020304" pitchFamily="18" charset="0"/>
                          </a:rPr>
                          <m:t>𝑤</m:t>
                        </m:r>
                      </m:den>
                    </m:f>
                    <m:r>
                      <a:rPr lang="en-US" altLang="zh-TW" b="0" i="1" smtClean="0">
                        <a:latin typeface="Cambria Math" panose="020405030504060302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b="0" i="1" smtClean="0">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solidFill>
                              <a:srgbClr val="C00000"/>
                            </a:solidFill>
                            <a:latin typeface="Cambria Math" panose="02040503050406030204" pitchFamily="18" charset="0"/>
                            <a:cs typeface="Times New Roman" panose="02020603050405020304" pitchFamily="18" charset="0"/>
                          </a:rPr>
                          <m:t>𝑤</m:t>
                        </m:r>
                        <m:r>
                          <a:rPr lang="en-US" altLang="zh-TW" i="1">
                            <a:latin typeface="Cambria Math" panose="02040503050406030204" pitchFamily="18" charset="0"/>
                            <a:cs typeface="Times New Roman" panose="02020603050405020304" pitchFamily="18" charset="0"/>
                          </a:rPr>
                          <m:t>+</m:t>
                        </m:r>
                        <m:r>
                          <a:rPr lang="en-US" altLang="zh-TW" i="1">
                            <a:solidFill>
                              <a:srgbClr val="FF0000"/>
                            </a:solidFill>
                            <a:latin typeface="Cambria Math" panose="02040503050406030204" pitchFamily="18" charset="0"/>
                            <a:cs typeface="Times New Roman" panose="02020603050405020304" pitchFamily="18" charset="0"/>
                          </a:rPr>
                          <m:t>𝑏</m:t>
                        </m:r>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nary>
                    <m:r>
                      <a:rPr lang="en-US" altLang="zh-TW" b="0" i="1" smtClean="0">
                        <a:latin typeface="Cambria Math" panose="020405030504060302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smtClean="0">
                            <a:latin typeface="Cambria Math" panose="02040503050406030204" pitchFamily="18" charset="0"/>
                            <a:cs typeface="Times New Roman" panose="02020603050405020304" pitchFamily="18" charset="0"/>
                          </a:rPr>
                        </m:ctrlPr>
                      </m:naryPr>
                      <m:sub>
                        <m:r>
                          <m:rPr>
                            <m:brk m:alnAt="23"/>
                          </m:rPr>
                          <a:rPr lang="en-US" altLang="zh-TW" b="0" i="1" smtClean="0">
                            <a:latin typeface="Cambria Math" panose="02040503050406030204" pitchFamily="18" charset="0"/>
                            <a:cs typeface="Times New Roman" panose="02020603050405020304" pitchFamily="18" charset="0"/>
                          </a:rPr>
                          <m:t>𝑛</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sub>
                        </m:sSub>
                      </m:e>
                    </m:nary>
                  </m:oMath>
                </a14:m>
                <a:endParaRPr lang="en-US" altLang="zh-TW" i="1" dirty="0" smtClean="0"/>
              </a:p>
              <a:p>
                <a:pPr marL="0" indent="0">
                  <a:buNone/>
                </a:pPr>
                <a:r>
                  <a:rPr lang="en-US" altLang="zh-TW" dirty="0" smtClean="0"/>
                  <a:t> </a:t>
                </a:r>
                <a14:m>
                  <m:oMath xmlns:m="http://schemas.openxmlformats.org/officeDocument/2006/math">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r>
                          <a:rPr lang="en-US" altLang="zh-TW" b="0" i="1" smtClean="0">
                            <a:solidFill>
                              <a:srgbClr val="FF0000"/>
                            </a:solidFill>
                            <a:latin typeface="Cambria Math" panose="02040503050406030204" pitchFamily="18" charset="0"/>
                          </a:rPr>
                          <m:t>𝑏</m:t>
                        </m:r>
                      </m:den>
                    </m:f>
                    <m:r>
                      <a:rPr lang="en-US" altLang="zh-TW" i="1">
                        <a:latin typeface="Cambria Math" panose="020405030504060302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solidFill>
                              <a:srgbClr val="C00000"/>
                            </a:solidFill>
                            <a:latin typeface="Cambria Math" panose="02040503050406030204" pitchFamily="18" charset="0"/>
                            <a:cs typeface="Times New Roman" panose="02020603050405020304" pitchFamily="18" charset="0"/>
                          </a:rPr>
                          <m:t>𝑤</m:t>
                        </m:r>
                        <m:r>
                          <a:rPr lang="en-US" altLang="zh-TW" i="1">
                            <a:latin typeface="Cambria Math" panose="02040503050406030204" pitchFamily="18" charset="0"/>
                            <a:cs typeface="Times New Roman" panose="02020603050405020304" pitchFamily="18" charset="0"/>
                          </a:rPr>
                          <m:t>+</m:t>
                        </m:r>
                        <m:r>
                          <a:rPr lang="en-US" altLang="zh-TW" i="1">
                            <a:solidFill>
                              <a:srgbClr val="FF0000"/>
                            </a:solidFill>
                            <a:latin typeface="Cambria Math" panose="02040503050406030204" pitchFamily="18" charset="0"/>
                            <a:cs typeface="Times New Roman" panose="02020603050405020304" pitchFamily="18" charset="0"/>
                          </a:rPr>
                          <m:t>𝑏</m:t>
                        </m:r>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latin typeface="Cambria Math" panose="02040503050406030204" pitchFamily="18" charset="0"/>
                            <a:cs typeface="Times New Roman" panose="02020603050405020304" pitchFamily="18" charset="0"/>
                          </a:rPr>
                          <m:t>)</m:t>
                        </m:r>
                        <m:r>
                          <a:rPr lang="en-US" altLang="zh-TW" i="1" smtClean="0">
                            <a:solidFill>
                              <a:srgbClr val="0000FF"/>
                            </a:solidFill>
                            <a:latin typeface="Cambria Math" panose="02040503050406030204" pitchFamily="18" charset="0"/>
                            <a:cs typeface="Times New Roman" panose="02020603050405020304" pitchFamily="18" charset="0"/>
                          </a:rPr>
                          <m:t> </m:t>
                        </m:r>
                      </m:e>
                    </m:nary>
                    <m:r>
                      <a:rPr lang="en-US" altLang="zh-TW" i="1">
                        <a:latin typeface="Cambria Math" panose="020405030504060302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smtClean="0">
                            <a:latin typeface="Cambria Math" panose="02040503050406030204" pitchFamily="18" charset="0"/>
                            <a:cs typeface="Times New Roman" panose="02020603050405020304" pitchFamily="18" charset="0"/>
                          </a:rPr>
                        </m:ctrlPr>
                      </m:naryPr>
                      <m:sub>
                        <m:r>
                          <m:rPr>
                            <m:brk m:alnAt="23"/>
                          </m:rPr>
                          <a:rPr lang="en-US" altLang="zh-TW" b="0" i="1" smtClean="0">
                            <a:latin typeface="Cambria Math" panose="02040503050406030204" pitchFamily="18" charset="0"/>
                            <a:cs typeface="Times New Roman" panose="02020603050405020304" pitchFamily="18" charset="0"/>
                          </a:rPr>
                          <m:t>𝑛</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e>
                    </m:nary>
                  </m:oMath>
                </a14:m>
                <a:endParaRPr lang="en-US" altLang="zh-TW" i="1" dirty="0"/>
              </a:p>
              <a:p>
                <a:r>
                  <a:rPr lang="en-US" altLang="zh-TW" dirty="0">
                    <a:latin typeface="Times New Roman" panose="02020603050405020304" pitchFamily="18" charset="0"/>
                    <a:cs typeface="Times New Roman" panose="02020603050405020304" pitchFamily="18" charset="0"/>
                  </a:rPr>
                  <a:t>The </a:t>
                </a:r>
                <a:r>
                  <a:rPr lang="en-US" altLang="zh-TW" dirty="0">
                    <a:solidFill>
                      <a:srgbClr val="FF0000"/>
                    </a:solidFill>
                    <a:latin typeface="Times New Roman" panose="02020603050405020304" pitchFamily="18" charset="0"/>
                    <a:cs typeface="Times New Roman" panose="02020603050405020304" pitchFamily="18" charset="0"/>
                  </a:rPr>
                  <a:t>Batch Gradient Decent </a:t>
                </a:r>
                <a:r>
                  <a:rPr lang="en-US" altLang="zh-TW" dirty="0" smtClean="0">
                    <a:latin typeface="Times New Roman" panose="02020603050405020304" pitchFamily="18" charset="0"/>
                    <a:cs typeface="Times New Roman" panose="02020603050405020304" pitchFamily="18" charset="0"/>
                  </a:rPr>
                  <a:t>method </a:t>
                </a:r>
              </a:p>
              <a:p>
                <a:pPr marL="0" indent="0">
                  <a:buNone/>
                </a:pPr>
                <a:r>
                  <a:rPr lang="en-US" altLang="zh-TW" dirty="0" smtClean="0">
                    <a:solidFill>
                      <a:srgbClr val="C00000"/>
                    </a:solidFill>
                    <a:cs typeface="Times New Roman" panose="02020603050405020304" pitchFamily="18" charset="0"/>
                  </a:rPr>
                  <a:t>	</a:t>
                </a:r>
                <a14:m>
                  <m:oMath xmlns:m="http://schemas.openxmlformats.org/officeDocument/2006/math">
                    <m:sSup>
                      <m:sSupPr>
                        <m:ctrlPr>
                          <a:rPr lang="en-US" altLang="zh-TW" i="1" smtClean="0">
                            <a:solidFill>
                              <a:srgbClr val="C00000"/>
                            </a:solidFill>
                            <a:latin typeface="Cambria Math" panose="02040503050406030204" pitchFamily="18" charset="0"/>
                            <a:cs typeface="Times New Roman" panose="02020603050405020304" pitchFamily="18" charset="0"/>
                          </a:rPr>
                        </m:ctrlPr>
                      </m:sSupPr>
                      <m:e>
                        <m:r>
                          <a:rPr lang="en-US" altLang="zh-TW" i="1">
                            <a:solidFill>
                              <a:srgbClr val="C00000"/>
                            </a:solidFill>
                            <a:latin typeface="Cambria Math" panose="02040503050406030204" pitchFamily="18" charset="0"/>
                            <a:cs typeface="Times New Roman" panose="02020603050405020304" pitchFamily="18" charset="0"/>
                          </a:rPr>
                          <m:t>𝑤</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+1)</m:t>
                        </m:r>
                      </m:sup>
                    </m:sSup>
                    <m:r>
                      <a:rPr lang="en-US" altLang="zh-TW" b="0" i="1" smtClean="0">
                        <a:latin typeface="Cambria Math" panose="02040503050406030204" pitchFamily="18" charset="0"/>
                      </a:rPr>
                      <m:t>=</m:t>
                    </m:r>
                    <m:sSup>
                      <m:sSupPr>
                        <m:ctrlPr>
                          <a:rPr lang="en-US" altLang="zh-TW" i="1">
                            <a:solidFill>
                              <a:srgbClr val="C00000"/>
                            </a:solidFill>
                            <a:latin typeface="Cambria Math" panose="02040503050406030204" pitchFamily="18" charset="0"/>
                            <a:cs typeface="Times New Roman" panose="02020603050405020304" pitchFamily="18" charset="0"/>
                          </a:rPr>
                        </m:ctrlPr>
                      </m:sSupPr>
                      <m:e>
                        <m:r>
                          <a:rPr lang="en-US" altLang="zh-TW" i="1">
                            <a:solidFill>
                              <a:srgbClr val="C00000"/>
                            </a:solidFill>
                            <a:latin typeface="Cambria Math" panose="02040503050406030204" pitchFamily="18" charset="0"/>
                            <a:cs typeface="Times New Roman" panose="02020603050405020304" pitchFamily="18" charset="0"/>
                          </a:rPr>
                          <m:t>𝑤</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m:t>
                        </m:r>
                        <m:r>
                          <a:rPr lang="en-US" altLang="zh-TW" b="0" i="1" smtClean="0">
                            <a:latin typeface="Cambria Math" panose="02040503050406030204" pitchFamily="18" charset="0"/>
                          </a:rPr>
                          <m:t>𝑜𝑠𝑠</m:t>
                        </m:r>
                      </m:num>
                      <m:den>
                        <m:r>
                          <a:rPr lang="zh-TW" altLang="en-US" i="1">
                            <a:latin typeface="Cambria Math" panose="02040503050406030204" pitchFamily="18" charset="0"/>
                          </a:rPr>
                          <m:t>𝜕</m:t>
                        </m:r>
                        <m:r>
                          <a:rPr lang="en-US" altLang="zh-TW" i="1">
                            <a:solidFill>
                              <a:srgbClr val="C00000"/>
                            </a:solidFill>
                            <a:latin typeface="Cambria Math" panose="02040503050406030204" pitchFamily="18" charset="0"/>
                            <a:cs typeface="Times New Roman" panose="02020603050405020304" pitchFamily="18" charset="0"/>
                          </a:rPr>
                          <m:t>𝑤</m:t>
                        </m:r>
                      </m:den>
                    </m:f>
                  </m:oMath>
                </a14:m>
                <a:r>
                  <a:rPr lang="zh-TW" altLang="en-US" i="1" dirty="0"/>
                  <a:t> </a:t>
                </a:r>
                <a:endParaRPr lang="en-US" altLang="zh-TW" i="1" dirty="0" smtClean="0"/>
              </a:p>
              <a:p>
                <a:pPr marL="0" indent="0">
                  <a:buNone/>
                </a:pPr>
                <a:r>
                  <a:rPr lang="en-US" altLang="zh-TW" dirty="0" smtClean="0">
                    <a:solidFill>
                      <a:srgbClr val="C00000"/>
                    </a:solidFill>
                    <a:cs typeface="Times New Roman" panose="02020603050405020304" pitchFamily="18" charset="0"/>
                  </a:rPr>
                  <a:t>	</a:t>
                </a:r>
                <a14:m>
                  <m:oMath xmlns:m="http://schemas.openxmlformats.org/officeDocument/2006/math">
                    <m:sSup>
                      <m:sSupPr>
                        <m:ctrlPr>
                          <a:rPr lang="en-US" altLang="zh-TW" i="1">
                            <a:solidFill>
                              <a:srgbClr val="C00000"/>
                            </a:solidFill>
                            <a:latin typeface="Cambria Math" panose="02040503050406030204" pitchFamily="18" charset="0"/>
                            <a:cs typeface="Times New Roman" panose="02020603050405020304" pitchFamily="18" charset="0"/>
                          </a:rPr>
                        </m:ctrlPr>
                      </m:sSupPr>
                      <m:e>
                        <m:r>
                          <a:rPr lang="en-US" altLang="zh-TW" b="0" i="1" smtClean="0">
                            <a:solidFill>
                              <a:srgbClr val="FF0000"/>
                            </a:solidFill>
                            <a:latin typeface="Cambria Math" panose="02040503050406030204" pitchFamily="18" charset="0"/>
                            <a:cs typeface="Times New Roman" panose="02020603050405020304" pitchFamily="18" charset="0"/>
                          </a:rPr>
                          <m:t>𝑏</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+1)</m:t>
                        </m:r>
                      </m:sup>
                    </m:sSup>
                    <m:r>
                      <a:rPr lang="en-US" altLang="zh-TW" i="1">
                        <a:latin typeface="Cambria Math" panose="02040503050406030204" pitchFamily="18" charset="0"/>
                      </a:rPr>
                      <m:t>=</m:t>
                    </m:r>
                    <m:r>
                      <a:rPr lang="en-US" altLang="zh-TW" b="0" i="1" smtClean="0">
                        <a:latin typeface="Cambria Math" panose="02040503050406030204" pitchFamily="18" charset="0"/>
                      </a:rPr>
                      <m:t> </m:t>
                    </m:r>
                    <m:sSup>
                      <m:sSupPr>
                        <m:ctrlPr>
                          <a:rPr lang="en-US" altLang="zh-TW" i="1">
                            <a:solidFill>
                              <a:srgbClr val="C00000"/>
                            </a:solidFill>
                            <a:latin typeface="Cambria Math" panose="02040503050406030204" pitchFamily="18" charset="0"/>
                            <a:cs typeface="Times New Roman" panose="02020603050405020304" pitchFamily="18" charset="0"/>
                          </a:rPr>
                        </m:ctrlPr>
                      </m:sSupPr>
                      <m:e>
                        <m:r>
                          <a:rPr lang="en-US" altLang="zh-TW" b="0" i="1" smtClean="0">
                            <a:solidFill>
                              <a:srgbClr val="FF0000"/>
                            </a:solidFill>
                            <a:latin typeface="Cambria Math" panose="02040503050406030204" pitchFamily="18" charset="0"/>
                            <a:cs typeface="Times New Roman" panose="02020603050405020304" pitchFamily="18" charset="0"/>
                          </a:rPr>
                          <m:t>𝑏</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sup>
                    </m:sSup>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r>
                          <a:rPr lang="en-US" altLang="zh-TW" b="0" i="1" smtClean="0">
                            <a:solidFill>
                              <a:srgbClr val="C00000"/>
                            </a:solidFill>
                            <a:latin typeface="Cambria Math" panose="02040503050406030204" pitchFamily="18" charset="0"/>
                            <a:cs typeface="Times New Roman" panose="02020603050405020304" pitchFamily="18" charset="0"/>
                          </a:rPr>
                          <m:t>𝑏</m:t>
                        </m:r>
                      </m:den>
                    </m:f>
                  </m:oMath>
                </a14:m>
                <a:r>
                  <a:rPr lang="zh-TW" altLang="en-US" i="1" dirty="0"/>
                  <a:t> </a:t>
                </a:r>
                <a:endParaRPr lang="en-US" altLang="zh-TW" i="1" dirty="0"/>
              </a:p>
              <a:p>
                <a:pPr marL="0" indent="0">
                  <a:buNone/>
                </a:pPr>
                <a:endParaRPr lang="en-US" altLang="zh-TW"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1695" y="729355"/>
                <a:ext cx="9266912" cy="5850509"/>
              </a:xfrm>
              <a:blipFill>
                <a:blip r:embed="rId3"/>
                <a:stretch>
                  <a:fillRect l="-1184" t="-1877"/>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4"/>
          <a:stretch>
            <a:fillRect/>
          </a:stretch>
        </p:blipFill>
        <p:spPr>
          <a:xfrm>
            <a:off x="7118515" y="3871332"/>
            <a:ext cx="4958415" cy="2907840"/>
          </a:xfrm>
          <a:prstGeom prst="rect">
            <a:avLst/>
          </a:prstGeom>
        </p:spPr>
      </p:pic>
    </p:spTree>
    <p:extLst>
      <p:ext uri="{BB962C8B-B14F-4D97-AF65-F5344CB8AC3E}">
        <p14:creationId xmlns:p14="http://schemas.microsoft.com/office/powerpoint/2010/main" val="19095820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3"/>
          <a:stretch>
            <a:fillRect/>
          </a:stretch>
        </p:blipFill>
        <p:spPr>
          <a:xfrm>
            <a:off x="1871170" y="729355"/>
            <a:ext cx="6915150" cy="4086225"/>
          </a:xfrm>
          <a:prstGeom prst="rect">
            <a:avLst/>
          </a:prstGeom>
        </p:spPr>
      </p:pic>
      <p:pic>
        <p:nvPicPr>
          <p:cNvPr id="7" name="圖片 6"/>
          <p:cNvPicPr>
            <a:picLocks noChangeAspect="1"/>
          </p:cNvPicPr>
          <p:nvPr/>
        </p:nvPicPr>
        <p:blipFill>
          <a:blip r:embed="rId4"/>
          <a:stretch>
            <a:fillRect/>
          </a:stretch>
        </p:blipFill>
        <p:spPr>
          <a:xfrm>
            <a:off x="1871170" y="4815580"/>
            <a:ext cx="8010525" cy="1666875"/>
          </a:xfrm>
          <a:prstGeom prst="rect">
            <a:avLst/>
          </a:prstGeom>
        </p:spPr>
      </p:pic>
    </p:spTree>
    <p:extLst>
      <p:ext uri="{BB962C8B-B14F-4D97-AF65-F5344CB8AC3E}">
        <p14:creationId xmlns:p14="http://schemas.microsoft.com/office/powerpoint/2010/main" val="636826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0F5ED0D-9FBC-4A46-9137-BDC9E8D148D5}"/>
                  </a:ext>
                </a:extLst>
              </p:cNvPr>
              <p:cNvSpPr>
                <a:spLocks noGrp="1"/>
              </p:cNvSpPr>
              <p:nvPr>
                <p:ph idx="1"/>
              </p:nvPr>
            </p:nvSpPr>
            <p:spPr>
              <a:xfrm>
                <a:off x="962377" y="842352"/>
                <a:ext cx="10515600" cy="5273214"/>
              </a:xfrm>
            </p:spPr>
            <p:txBody>
              <a:bodyPr>
                <a:noAutofit/>
              </a:bodyPr>
              <a:lstStyle/>
              <a:p>
                <a:pPr marL="514350" indent="-514350">
                  <a:buFont typeface="+mj-lt"/>
                  <a:buAutoNum type="arabicPeriod"/>
                </a:pPr>
                <a:r>
                  <a:rPr lang="en-US" altLang="zh-TW" sz="2600" dirty="0" smtClean="0">
                    <a:latin typeface="Times New Roman" panose="02020603050405020304" pitchFamily="18" charset="0"/>
                    <a:cs typeface="Times New Roman" panose="02020603050405020304" pitchFamily="18" charset="0"/>
                  </a:rPr>
                  <a:t>Initialize the weights at adequate values.</a:t>
                </a:r>
              </a:p>
              <a:p>
                <a:pPr marL="514350" indent="-514350">
                  <a:buFont typeface="+mj-lt"/>
                  <a:buAutoNum type="arabicPeriod"/>
                </a:pPr>
                <a:endParaRPr lang="en-US" altLang="zh-TW" sz="1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600" dirty="0">
                    <a:latin typeface="Times New Roman" panose="02020603050405020304" pitchFamily="18" charset="0"/>
                    <a:cs typeface="Times New Roman" panose="02020603050405020304" pitchFamily="18" charset="0"/>
                  </a:rPr>
                  <a:t>Take the “input” from the training data of { input, correct output } and enter it to the neural network. Calculate the </a:t>
                </a:r>
                <a:r>
                  <a:rPr lang="en-US" altLang="zh-TW" sz="2600" dirty="0" smtClean="0">
                    <a:latin typeface="Times New Roman" panose="02020603050405020304" pitchFamily="18" charset="0"/>
                    <a:cs typeface="Times New Roman" panose="02020603050405020304" pitchFamily="18" charset="0"/>
                  </a:rPr>
                  <a:t>error  </a:t>
                </a:r>
                <a14:m>
                  <m:oMath xmlns:m="http://schemas.openxmlformats.org/officeDocument/2006/math">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𝑦</m:t>
                            </m:r>
                          </m:e>
                        </m:acc>
                      </m:e>
                      <m:sub>
                        <m:r>
                          <a:rPr lang="en-US" altLang="zh-TW" sz="2400" b="0" i="1" smtClean="0">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endParaRPr lang="en-US" altLang="zh-TW" sz="26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TW" sz="1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600" dirty="0" smtClean="0">
                    <a:latin typeface="Times New Roman" panose="02020603050405020304" pitchFamily="18" charset="0"/>
                    <a:cs typeface="Times New Roman" panose="02020603050405020304" pitchFamily="18" charset="0"/>
                  </a:rPr>
                  <a:t>Calculate the  </a:t>
                </a:r>
                <a14:m>
                  <m:oMath xmlns:m="http://schemas.openxmlformats.org/officeDocument/2006/math">
                    <m:r>
                      <a:rPr lang="zh-TW" altLang="en-US" i="1" smtClean="0">
                        <a:latin typeface="Cambria Math" panose="02040503050406030204" pitchFamily="18" charset="0"/>
                      </a:rPr>
                      <m:t>∆</m:t>
                    </m:r>
                    <m:r>
                      <a:rPr lang="en-US" altLang="zh-TW" b="0" i="1" smtClean="0">
                        <a:latin typeface="Cambria Math" panose="02040503050406030204" pitchFamily="18" charset="0"/>
                      </a:rPr>
                      <m:t>𝑤</m:t>
                    </m:r>
                    <m:r>
                      <a:rPr lang="en-US" altLang="zh-TW" b="0" i="1" smtClean="0">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sub>
                        </m:sSub>
                      </m:e>
                    </m:nary>
                    <m:r>
                      <a:rPr lang="en-US" altLang="zh-TW" b="0" i="1" smtClean="0">
                        <a:latin typeface="Cambria Math" panose="02040503050406030204" pitchFamily="18" charset="0"/>
                      </a:rPr>
                      <m:t>,  </m:t>
                    </m:r>
                    <m:r>
                      <a:rPr lang="zh-TW" altLang="en-US" i="1">
                        <a:latin typeface="Cambria Math" panose="02040503050406030204" pitchFamily="18" charset="0"/>
                      </a:rPr>
                      <m:t>∆</m:t>
                    </m:r>
                    <m:r>
                      <a:rPr lang="en-US" altLang="zh-TW" b="0" i="1" smtClean="0">
                        <a:latin typeface="Cambria Math" panose="02040503050406030204" pitchFamily="18" charset="0"/>
                      </a:rPr>
                      <m:t>𝑏</m:t>
                    </m:r>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e>
                    </m:nary>
                  </m:oMath>
                </a14:m>
                <a:endParaRPr lang="en-US" altLang="zh-TW" sz="12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TW" sz="1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600" dirty="0">
                    <a:latin typeface="Times New Roman" panose="02020603050405020304" pitchFamily="18" charset="0"/>
                    <a:cs typeface="Times New Roman" panose="02020603050405020304" pitchFamily="18" charset="0"/>
                  </a:rPr>
                  <a:t>Adjust the weights as</a:t>
                </a:r>
                <a:r>
                  <a:rPr lang="en-US" altLang="zh-TW" sz="2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b="0" i="1" smtClean="0">
                        <a:latin typeface="Cambria Math" panose="02040503050406030204" pitchFamily="18" charset="0"/>
                      </a:rPr>
                      <m:t>𝑤</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𝑤</m:t>
                    </m:r>
                    <m:r>
                      <a:rPr lang="en-US" altLang="zh-TW" b="0" i="1" smtClean="0">
                        <a:latin typeface="Cambria Math" panose="02040503050406030204" pitchFamily="18" charset="0"/>
                      </a:rPr>
                      <m:t>−∆</m:t>
                    </m:r>
                    <m:r>
                      <a:rPr lang="en-US" altLang="zh-TW" i="1">
                        <a:latin typeface="Cambria Math" panose="02040503050406030204" pitchFamily="18" charset="0"/>
                      </a:rPr>
                      <m:t>𝑤</m:t>
                    </m:r>
                  </m:oMath>
                </a14:m>
                <a:r>
                  <a:rPr lang="en-US" altLang="zh-TW"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𝑏</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sz="12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TW" sz="1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600" dirty="0">
                    <a:latin typeface="Times New Roman" panose="02020603050405020304" pitchFamily="18" charset="0"/>
                    <a:cs typeface="Times New Roman" panose="02020603050405020304" pitchFamily="18" charset="0"/>
                  </a:rPr>
                  <a:t>Perform Steps 2~4 for all training data.</a:t>
                </a:r>
              </a:p>
              <a:p>
                <a:pPr marL="514350" indent="-514350">
                  <a:buFont typeface="+mj-lt"/>
                  <a:buAutoNum type="arabicPeriod"/>
                </a:pPr>
                <a:endParaRPr lang="en-US" altLang="zh-TW" sz="1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600" dirty="0">
                    <a:latin typeface="Times New Roman" panose="02020603050405020304" pitchFamily="18" charset="0"/>
                    <a:cs typeface="Times New Roman" panose="02020603050405020304" pitchFamily="18" charset="0"/>
                  </a:rPr>
                  <a:t>Repeat Steps 2~5 until the error reaches an acceptable tolerance level</a:t>
                </a:r>
                <a:r>
                  <a:rPr lang="en-US" altLang="zh-TW" sz="2600" dirty="0" smtClean="0">
                    <a:latin typeface="Times New Roman" panose="02020603050405020304" pitchFamily="18" charset="0"/>
                    <a:cs typeface="Times New Roman" panose="02020603050405020304" pitchFamily="18" charset="0"/>
                  </a:rPr>
                  <a:t>.</a:t>
                </a:r>
              </a:p>
              <a:p>
                <a:pPr marL="0" indent="0">
                  <a:buNone/>
                </a:pPr>
                <a:r>
                  <a:rPr lang="en-US" altLang="zh-TW" sz="2600" dirty="0">
                    <a:latin typeface="Times New Roman" panose="02020603050405020304" pitchFamily="18" charset="0"/>
                    <a:cs typeface="Times New Roman" panose="02020603050405020304" pitchFamily="18" charset="0"/>
                  </a:rPr>
                  <a:t> </a:t>
                </a:r>
                <a:r>
                  <a:rPr lang="en-US" altLang="zh-TW" sz="2600" dirty="0" smtClean="0">
                    <a:latin typeface="Times New Roman" panose="02020603050405020304" pitchFamily="18" charset="0"/>
                    <a:cs typeface="Times New Roman" panose="02020603050405020304" pitchFamily="18" charset="0"/>
                  </a:rPr>
                  <a:t>    </a:t>
                </a:r>
                <a:endParaRPr lang="en-US" altLang="zh-TW" sz="26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60F5ED0D-9FBC-4A46-9137-BDC9E8D148D5}"/>
                  </a:ext>
                </a:extLst>
              </p:cNvPr>
              <p:cNvSpPr>
                <a:spLocks noGrp="1" noRot="1" noChangeAspect="1" noMove="1" noResize="1" noEditPoints="1" noAdjustHandles="1" noChangeArrowheads="1" noChangeShapeType="1" noTextEdit="1"/>
              </p:cNvSpPr>
              <p:nvPr>
                <p:ph idx="1"/>
              </p:nvPr>
            </p:nvSpPr>
            <p:spPr>
              <a:xfrm>
                <a:off x="962377" y="842352"/>
                <a:ext cx="10515600" cy="5273214"/>
              </a:xfrm>
              <a:blipFill>
                <a:blip r:embed="rId3"/>
                <a:stretch>
                  <a:fillRect l="-928" t="-1734"/>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25B2E993-E876-4579-AC75-CCE60CA16766}"/>
              </a:ext>
            </a:extLst>
          </p:cNvPr>
          <p:cNvSpPr>
            <a:spLocks noGrp="1"/>
          </p:cNvSpPr>
          <p:nvPr>
            <p:ph type="title"/>
          </p:nvPr>
        </p:nvSpPr>
        <p:spPr>
          <a:xfrm>
            <a:off x="4932760" y="0"/>
            <a:ext cx="2574835" cy="842352"/>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Algorithm</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23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264359" y="729355"/>
            <a:ext cx="9249172" cy="5602999"/>
          </a:xfrm>
          <a:prstGeom prst="rect">
            <a:avLst/>
          </a:prstGeom>
        </p:spPr>
      </p:pic>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4964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1450376" y="973520"/>
            <a:ext cx="8876117" cy="5332687"/>
          </a:xfrm>
          <a:prstGeom prst="rect">
            <a:avLst/>
          </a:prstGeom>
        </p:spPr>
      </p:pic>
    </p:spTree>
    <p:extLst>
      <p:ext uri="{BB962C8B-B14F-4D97-AF65-F5344CB8AC3E}">
        <p14:creationId xmlns:p14="http://schemas.microsoft.com/office/powerpoint/2010/main" val="34974100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8858E315-B05F-45B5-B88C-2F1F652B5145}"/>
              </a:ext>
            </a:extLst>
          </p:cNvPr>
          <p:cNvSpPr>
            <a:spLocks noGrp="1"/>
          </p:cNvSpPr>
          <p:nvPr>
            <p:ph type="title"/>
          </p:nvPr>
        </p:nvSpPr>
        <p:spPr>
          <a:xfrm>
            <a:off x="1566042" y="0"/>
            <a:ext cx="8807669"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Hyperspace: Multiple inputs, single output</a:t>
            </a:r>
            <a:endParaRPr lang="zh-TW" altLang="en-US" sz="3600" dirty="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1566042" y="718608"/>
            <a:ext cx="4495844" cy="6059214"/>
          </a:xfrm>
          <a:prstGeom prst="rect">
            <a:avLst/>
          </a:prstGeom>
        </p:spPr>
      </p:pic>
      <p:pic>
        <p:nvPicPr>
          <p:cNvPr id="3" name="圖片 2"/>
          <p:cNvPicPr>
            <a:picLocks noChangeAspect="1"/>
          </p:cNvPicPr>
          <p:nvPr/>
        </p:nvPicPr>
        <p:blipFill>
          <a:blip r:embed="rId3"/>
          <a:stretch>
            <a:fillRect/>
          </a:stretch>
        </p:blipFill>
        <p:spPr>
          <a:xfrm>
            <a:off x="6266601" y="2490952"/>
            <a:ext cx="5641383" cy="2743200"/>
          </a:xfrm>
          <a:prstGeom prst="rect">
            <a:avLst/>
          </a:prstGeom>
        </p:spPr>
      </p:pic>
    </p:spTree>
    <p:extLst>
      <p:ext uri="{BB962C8B-B14F-4D97-AF65-F5344CB8AC3E}">
        <p14:creationId xmlns:p14="http://schemas.microsoft.com/office/powerpoint/2010/main" val="397221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p:cNvSpPr/>
          <p:nvPr/>
        </p:nvSpPr>
        <p:spPr>
          <a:xfrm>
            <a:off x="3424625" y="2207616"/>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1932709" y="1803355"/>
            <a:ext cx="1491916" cy="63638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1932709" y="2737567"/>
            <a:ext cx="1391946" cy="962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2093385" y="3038156"/>
            <a:ext cx="1231270" cy="73255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4342742" y="2644764"/>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3828521" y="1423114"/>
            <a:ext cx="10354" cy="746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1218536" y="1335188"/>
                <a:ext cx="6205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1</m:t>
                          </m:r>
                        </m:sub>
                      </m:sSub>
                    </m:oMath>
                  </m:oMathPara>
                </a14:m>
                <a:endParaRPr lang="zh-TW"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218536" y="1335188"/>
                <a:ext cx="620554"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03914" y="2393086"/>
                <a:ext cx="6288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2</m:t>
                          </m:r>
                        </m:sub>
                      </m:sSub>
                    </m:oMath>
                  </m:oMathPara>
                </a14:m>
                <a:endParaRPr lang="zh-TW"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203914" y="2393086"/>
                <a:ext cx="628825"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409761" y="3509098"/>
                <a:ext cx="6288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3</m:t>
                          </m:r>
                        </m:sub>
                      </m:sSub>
                    </m:oMath>
                  </m:oMathPara>
                </a14:m>
                <a:endParaRPr lang="zh-TW"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1409761" y="3509098"/>
                <a:ext cx="628825"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590378" y="836986"/>
                <a:ext cx="1303503" cy="523220"/>
              </a:xfrm>
              <a:prstGeom prst="rect">
                <a:avLst/>
              </a:prstGeom>
            </p:spPr>
            <p:txBody>
              <a:bodyPr wrap="square">
                <a:spAutoFit/>
              </a:bodyPr>
              <a:lstStyle/>
              <a:p>
                <a14:m>
                  <m:oMath xmlns:m="http://schemas.openxmlformats.org/officeDocument/2006/math">
                    <m:r>
                      <a:rPr lang="en-US" altLang="zh-TW" sz="2800" b="0" i="1" smtClean="0">
                        <a:solidFill>
                          <a:srgbClr val="FF0000"/>
                        </a:solidFill>
                        <a:latin typeface="Cambria Math" panose="02040503050406030204" pitchFamily="18" charset="0"/>
                      </a:rPr>
                      <m:t>𝑏</m:t>
                    </m:r>
                  </m:oMath>
                </a14:m>
                <a:r>
                  <a:rPr lang="zh-TW" altLang="en-US" sz="2800" dirty="0" smtClean="0">
                    <a:solidFill>
                      <a:srgbClr val="FF0000"/>
                    </a:solidFill>
                  </a:rPr>
                  <a:t> </a:t>
                </a:r>
                <a:r>
                  <a:rPr lang="en-US" altLang="zh-TW" sz="2800" dirty="0" smtClean="0"/>
                  <a:t>(bias)</a:t>
                </a:r>
                <a:endParaRPr lang="zh-TW"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590378" y="836986"/>
                <a:ext cx="1303503" cy="523220"/>
              </a:xfrm>
              <a:prstGeom prst="rect">
                <a:avLst/>
              </a:prstGeom>
              <a:blipFill>
                <a:blip r:embed="rId5"/>
                <a:stretch>
                  <a:fillRect t="-10465" r="-5607" b="-325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361536" y="1487588"/>
                <a:ext cx="6858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cs typeface="Times New Roman" panose="02020603050405020304" pitchFamily="18" charset="0"/>
                            </a:rPr>
                          </m:ctrlPr>
                        </m:sSubPr>
                        <m:e>
                          <m:r>
                            <a:rPr lang="en-US" altLang="zh-TW" sz="2800" b="0" i="1" smtClean="0">
                              <a:solidFill>
                                <a:srgbClr val="C00000"/>
                              </a:solidFill>
                              <a:latin typeface="Cambria Math" panose="02040503050406030204" pitchFamily="18" charset="0"/>
                              <a:cs typeface="Times New Roman" panose="02020603050405020304" pitchFamily="18" charset="0"/>
                            </a:rPr>
                            <m:t>𝑤</m:t>
                          </m:r>
                        </m:e>
                        <m:sub>
                          <m:r>
                            <a:rPr lang="en-US" altLang="zh-TW" sz="2800" i="1">
                              <a:solidFill>
                                <a:srgbClr val="C00000"/>
                              </a:solidFill>
                              <a:latin typeface="Cambria Math" panose="02040503050406030204" pitchFamily="18" charset="0"/>
                              <a:cs typeface="Times New Roman" panose="02020603050405020304" pitchFamily="18" charset="0"/>
                            </a:rPr>
                            <m:t>1</m:t>
                          </m:r>
                        </m:sub>
                      </m:sSub>
                    </m:oMath>
                  </m:oMathPara>
                </a14:m>
                <a:endParaRPr lang="zh-TW"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2361536" y="1487588"/>
                <a:ext cx="685893"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409161" y="2230538"/>
                <a:ext cx="694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cs typeface="Times New Roman" panose="02020603050405020304" pitchFamily="18" charset="0"/>
                            </a:rPr>
                          </m:ctrlPr>
                        </m:sSubPr>
                        <m:e>
                          <m:r>
                            <a:rPr lang="en-US" altLang="zh-TW" sz="2800" b="0" i="1" smtClean="0">
                              <a:solidFill>
                                <a:srgbClr val="C00000"/>
                              </a:solidFill>
                              <a:latin typeface="Cambria Math" panose="02040503050406030204" pitchFamily="18" charset="0"/>
                              <a:cs typeface="Times New Roman" panose="02020603050405020304" pitchFamily="18" charset="0"/>
                            </a:rPr>
                            <m:t>𝑤</m:t>
                          </m:r>
                        </m:e>
                        <m:sub>
                          <m:r>
                            <a:rPr lang="en-US" altLang="zh-TW" sz="2800" b="0" i="1" smtClean="0">
                              <a:solidFill>
                                <a:srgbClr val="C00000"/>
                              </a:solidFill>
                              <a:latin typeface="Cambria Math" panose="02040503050406030204" pitchFamily="18" charset="0"/>
                              <a:cs typeface="Times New Roman" panose="02020603050405020304" pitchFamily="18" charset="0"/>
                            </a:rPr>
                            <m:t>2</m:t>
                          </m:r>
                        </m:sub>
                      </m:sSub>
                    </m:oMath>
                  </m:oMathPara>
                </a14:m>
                <a:endParaRPr lang="zh-TW"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409161" y="2230538"/>
                <a:ext cx="694164"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352011" y="2830613"/>
                <a:ext cx="694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cs typeface="Times New Roman" panose="02020603050405020304" pitchFamily="18" charset="0"/>
                            </a:rPr>
                          </m:ctrlPr>
                        </m:sSubPr>
                        <m:e>
                          <m:r>
                            <a:rPr lang="en-US" altLang="zh-TW" sz="2800" b="0" i="1" smtClean="0">
                              <a:solidFill>
                                <a:srgbClr val="C00000"/>
                              </a:solidFill>
                              <a:latin typeface="Cambria Math" panose="02040503050406030204" pitchFamily="18" charset="0"/>
                              <a:cs typeface="Times New Roman" panose="02020603050405020304" pitchFamily="18" charset="0"/>
                            </a:rPr>
                            <m:t>𝑤</m:t>
                          </m:r>
                        </m:e>
                        <m:sub>
                          <m:r>
                            <a:rPr lang="en-US" altLang="zh-TW" sz="2800" b="0" i="1" smtClean="0">
                              <a:solidFill>
                                <a:srgbClr val="C00000"/>
                              </a:solidFill>
                              <a:latin typeface="Cambria Math" panose="02040503050406030204" pitchFamily="18" charset="0"/>
                              <a:cs typeface="Times New Roman" panose="02020603050405020304" pitchFamily="18" charset="0"/>
                            </a:rPr>
                            <m:t>3</m:t>
                          </m:r>
                        </m:sub>
                      </m:sSub>
                    </m:oMath>
                  </m:oMathPara>
                </a14:m>
                <a:endParaRPr lang="zh-TW"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352011" y="2830613"/>
                <a:ext cx="694164" cy="52322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791621" y="2332574"/>
                <a:ext cx="3443939" cy="523220"/>
              </a:xfrm>
              <a:prstGeom prst="rect">
                <a:avLst/>
              </a:prstGeom>
            </p:spPr>
            <p:txBody>
              <a:bodyPr wrap="square">
                <a:spAutoFit/>
              </a:bodyPr>
              <a:lstStyle/>
              <a:p>
                <a14:m>
                  <m:oMath xmlns:m="http://schemas.openxmlformats.org/officeDocument/2006/math">
                    <m:r>
                      <a:rPr lang="en-US" altLang="zh-TW" sz="2800" b="0" i="1" smtClean="0">
                        <a:solidFill>
                          <a:srgbClr val="006600"/>
                        </a:solidFill>
                        <a:latin typeface="Cambria Math" panose="02040503050406030204" pitchFamily="18" charset="0"/>
                      </a:rPr>
                      <m:t>𝑦</m:t>
                    </m:r>
                  </m:oMath>
                </a14:m>
                <a:r>
                  <a:rPr lang="zh-TW" altLang="en-US" sz="2800" dirty="0" smtClean="0">
                    <a:solidFill>
                      <a:srgbClr val="006600"/>
                    </a:solidFill>
                  </a:rPr>
                  <a:t> </a:t>
                </a:r>
                <a:r>
                  <a:rPr lang="en-US" altLang="zh-TW" sz="2800" dirty="0" smtClean="0">
                    <a:solidFill>
                      <a:schemeClr val="accent6">
                        <a:lumMod val="75000"/>
                      </a:schemeClr>
                    </a:solidFill>
                    <a:latin typeface="Times New Roman" panose="02020603050405020304" pitchFamily="18" charset="0"/>
                    <a:cs typeface="Times New Roman" panose="02020603050405020304" pitchFamily="18" charset="0"/>
                  </a:rPr>
                  <a:t>(Multiple regression)</a:t>
                </a:r>
                <a:endParaRPr lang="zh-TW" altLang="en-US" sz="28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7791621" y="2332574"/>
                <a:ext cx="3443939" cy="523220"/>
              </a:xfrm>
              <a:prstGeom prst="rect">
                <a:avLst/>
              </a:prstGeom>
              <a:blipFill>
                <a:blip r:embed="rId9"/>
                <a:stretch>
                  <a:fillRect t="-14118" r="-7257" b="-317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306004" y="4528444"/>
                <a:ext cx="8848725" cy="21377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cs typeface="Times New Roman" panose="02020603050405020304" pitchFamily="18" charset="0"/>
                        </a:rPr>
                        <m:t>𝑣</m:t>
                      </m:r>
                      <m:r>
                        <a:rPr lang="en-US" altLang="zh-TW" sz="2800" i="1" smtClean="0">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1</m:t>
                          </m:r>
                        </m:sub>
                      </m:sSub>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𝑤</m:t>
                          </m:r>
                        </m:e>
                        <m:sub>
                          <m:r>
                            <a:rPr lang="en-US" altLang="zh-TW" sz="2800" i="1">
                              <a:solidFill>
                                <a:srgbClr val="C00000"/>
                              </a:solidFill>
                              <a:latin typeface="Cambria Math" panose="02040503050406030204" pitchFamily="18" charset="0"/>
                              <a:cs typeface="Times New Roman" panose="02020603050405020304" pitchFamily="18" charset="0"/>
                            </a:rPr>
                            <m:t>1</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2</m:t>
                          </m:r>
                        </m:sub>
                      </m:sSub>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𝑤</m:t>
                          </m:r>
                        </m:e>
                        <m:sub>
                          <m:r>
                            <a:rPr lang="en-US" altLang="zh-TW" sz="2800" i="1">
                              <a:solidFill>
                                <a:srgbClr val="C00000"/>
                              </a:solidFill>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3</m:t>
                          </m:r>
                        </m:sub>
                      </m:sSub>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𝑤</m:t>
                          </m:r>
                        </m:e>
                        <m:sub>
                          <m:r>
                            <a:rPr lang="en-US" altLang="zh-TW" sz="2800" i="1">
                              <a:solidFill>
                                <a:srgbClr val="C00000"/>
                              </a:solidFill>
                              <a:latin typeface="Cambria Math" panose="02040503050406030204" pitchFamily="18" charset="0"/>
                              <a:cs typeface="Times New Roman" panose="02020603050405020304" pitchFamily="18" charset="0"/>
                            </a:rPr>
                            <m:t>3</m:t>
                          </m:r>
                        </m:sub>
                      </m:sSub>
                      <m:r>
                        <a:rPr lang="en-US" altLang="zh-TW" sz="2800" i="1">
                          <a:latin typeface="Cambria Math" panose="02040503050406030204" pitchFamily="18" charset="0"/>
                          <a:cs typeface="Times New Roman" panose="02020603050405020304" pitchFamily="18" charset="0"/>
                        </a:rPr>
                        <m:t>+</m:t>
                      </m:r>
                      <m:r>
                        <a:rPr lang="en-US" altLang="zh-TW" sz="2800" i="1" smtClean="0">
                          <a:solidFill>
                            <a:srgbClr val="FF0000"/>
                          </a:solidFill>
                          <a:latin typeface="Cambria Math" panose="02040503050406030204" pitchFamily="18" charset="0"/>
                          <a:cs typeface="Times New Roman" panose="02020603050405020304" pitchFamily="18" charset="0"/>
                        </a:rPr>
                        <m:t>𝑏</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𝒙𝒘</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𝑏</m:t>
                      </m:r>
                    </m:oMath>
                  </m:oMathPara>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               where</a:t>
                </a:r>
                <a:r>
                  <a:rPr lang="en-US" altLang="zh-TW" sz="2800" b="1" dirty="0" smtClean="0">
                    <a:cs typeface="Times New Roman" panose="02020603050405020304" pitchFamily="18" charset="0"/>
                  </a:rPr>
                  <a:t> </a:t>
                </a:r>
                <a14:m>
                  <m:oMath xmlns:m="http://schemas.openxmlformats.org/officeDocument/2006/math">
                    <m:r>
                      <a:rPr lang="en-US" altLang="zh-TW" sz="2800" b="1" i="1" smtClean="0">
                        <a:latin typeface="Cambria Math" panose="02040503050406030204" pitchFamily="18" charset="0"/>
                        <a:cs typeface="Times New Roman" panose="02020603050405020304" pitchFamily="18" charset="0"/>
                      </a:rPr>
                      <m:t>𝒙</m:t>
                    </m:r>
                    <m:r>
                      <a:rPr lang="en-US" altLang="zh-TW" sz="2800" b="1" i="1">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1</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3</m:t>
                            </m:r>
                          </m:sub>
                        </m:sSub>
                      </m:e>
                    </m:d>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b="1" i="1" smtClean="0">
                        <a:latin typeface="Cambria Math" panose="02040503050406030204" pitchFamily="18" charset="0"/>
                        <a:cs typeface="Times New Roman" panose="02020603050405020304" pitchFamily="18" charset="0"/>
                      </a:rPr>
                      <m:t>𝒘</m:t>
                    </m:r>
                    <m:r>
                      <a:rPr lang="en-US" altLang="zh-TW" sz="2800" b="1" i="1">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2</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3</m:t>
                                  </m:r>
                                </m:sub>
                              </m:sSub>
                            </m:e>
                          </m:mr>
                        </m:m>
                      </m:e>
                    </m:d>
                  </m:oMath>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r>
                  <a:rPr lang="en-US" altLang="zh-TW" sz="2800" dirty="0" smtClean="0">
                    <a:solidFill>
                      <a:srgbClr val="006600"/>
                    </a:solidFill>
                    <a:cs typeface="Times New Roman" panose="02020603050405020304" pitchFamily="18" charset="0"/>
                  </a:rPr>
                  <a:t>                        </a:t>
                </a:r>
                <a14:m>
                  <m:oMath xmlns:m="http://schemas.openxmlformats.org/officeDocument/2006/math">
                    <m:r>
                      <a:rPr lang="en-US" altLang="zh-TW" sz="2800" i="1" smtClean="0">
                        <a:solidFill>
                          <a:srgbClr val="006600"/>
                        </a:solidFill>
                        <a:latin typeface="Cambria Math" panose="02040503050406030204" pitchFamily="18" charset="0"/>
                        <a:cs typeface="Times New Roman" panose="02020603050405020304" pitchFamily="18" charset="0"/>
                      </a:rPr>
                      <m:t>𝑦</m:t>
                    </m:r>
                    <m:r>
                      <a:rPr lang="en-US" altLang="zh-TW" sz="2800" i="1">
                        <a:latin typeface="Cambria Math" panose="02040503050406030204" pitchFamily="18" charset="0"/>
                        <a:cs typeface="Times New Roman" panose="02020603050405020304" pitchFamily="18" charset="0"/>
                      </a:rPr>
                      <m:t>=</m:t>
                    </m:r>
                    <m:r>
                      <a:rPr lang="zh-TW" altLang="en-US" sz="2800" i="1">
                        <a:latin typeface="Cambria Math" panose="02040503050406030204" pitchFamily="18" charset="0"/>
                        <a:cs typeface="Times New Roman" panose="02020603050405020304" pitchFamily="18" charset="0"/>
                      </a:rPr>
                      <m:t>𝜑</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𝑣</m:t>
                    </m:r>
                    <m:r>
                      <a:rPr lang="en-US" altLang="zh-TW" sz="2800" i="1">
                        <a:latin typeface="Cambria Math" panose="02040503050406030204" pitchFamily="18" charset="0"/>
                        <a:cs typeface="Times New Roman" panose="02020603050405020304" pitchFamily="18" charset="0"/>
                      </a:rPr>
                      <m:t>)</m:t>
                    </m:r>
                  </m:oMath>
                </a14:m>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r>
                      <a:rPr lang="zh-TW" altLang="en-US" sz="2800" i="1">
                        <a:latin typeface="Cambria Math" panose="02040503050406030204" pitchFamily="18" charset="0"/>
                        <a:cs typeface="Times New Roman" panose="02020603050405020304" pitchFamily="18" charset="0"/>
                      </a:rPr>
                      <m:t>𝜑</m:t>
                    </m:r>
                  </m:oMath>
                </a14:m>
                <a:r>
                  <a:rPr lang="en-US" altLang="zh-TW" sz="2800" dirty="0" smtClean="0">
                    <a:latin typeface="Times New Roman" panose="02020603050405020304" pitchFamily="18" charset="0"/>
                    <a:cs typeface="Times New Roman" panose="02020603050405020304" pitchFamily="18" charset="0"/>
                  </a:rPr>
                  <a:t> is the activation function</a:t>
                </a: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1306004" y="4528444"/>
                <a:ext cx="8848725" cy="2137765"/>
              </a:xfrm>
              <a:prstGeom prst="rect">
                <a:avLst/>
              </a:prstGeom>
              <a:blipFill>
                <a:blip r:embed="rId10"/>
                <a:stretch>
                  <a:fillRect b="-4558"/>
                </a:stretch>
              </a:blipFill>
            </p:spPr>
            <p:txBody>
              <a:bodyPr/>
              <a:lstStyle/>
              <a:p>
                <a:r>
                  <a:rPr lang="zh-TW" altLang="en-US">
                    <a:noFill/>
                  </a:rPr>
                  <a:t> </a:t>
                </a:r>
              </a:p>
            </p:txBody>
          </p:sp>
        </mc:Fallback>
      </mc:AlternateContent>
      <p:pic>
        <p:nvPicPr>
          <p:cNvPr id="29" name="圖片 28">
            <a:extLst>
              <a:ext uri="{FF2B5EF4-FFF2-40B4-BE49-F238E27FC236}">
                <a16:creationId xmlns:a16="http://schemas.microsoft.com/office/drawing/2014/main" id="{6B7AD9B2-9438-4267-AE0C-AC5ED6D1A121}"/>
              </a:ext>
            </a:extLst>
          </p:cNvPr>
          <p:cNvPicPr>
            <a:picLocks noChangeAspect="1"/>
          </p:cNvPicPr>
          <p:nvPr/>
        </p:nvPicPr>
        <p:blipFill rotWithShape="1">
          <a:blip r:embed="rId11"/>
          <a:srcRect l="59167" t="17037" r="22813" b="28148"/>
          <a:stretch/>
        </p:blipFill>
        <p:spPr>
          <a:xfrm>
            <a:off x="5386486" y="2001025"/>
            <a:ext cx="1213548" cy="1186318"/>
          </a:xfrm>
          <a:prstGeom prst="rect">
            <a:avLst/>
          </a:prstGeom>
        </p:spPr>
      </p:pic>
      <p:pic>
        <p:nvPicPr>
          <p:cNvPr id="30" name="圖片 29">
            <a:extLst>
              <a:ext uri="{FF2B5EF4-FFF2-40B4-BE49-F238E27FC236}">
                <a16:creationId xmlns:a16="http://schemas.microsoft.com/office/drawing/2014/main" id="{40C491DE-EFC2-47E4-A86E-4A4934455ED4}"/>
              </a:ext>
            </a:extLst>
          </p:cNvPr>
          <p:cNvPicPr>
            <a:picLocks noChangeAspect="1"/>
          </p:cNvPicPr>
          <p:nvPr/>
        </p:nvPicPr>
        <p:blipFill rotWithShape="1">
          <a:blip r:embed="rId12"/>
          <a:srcRect l="60831" t="31026" r="23721" b="35572"/>
          <a:stretch/>
        </p:blipFill>
        <p:spPr>
          <a:xfrm>
            <a:off x="5127428" y="3380422"/>
            <a:ext cx="1472606" cy="895479"/>
          </a:xfrm>
          <a:prstGeom prst="rect">
            <a:avLst/>
          </a:prstGeom>
        </p:spPr>
      </p:pic>
      <p:cxnSp>
        <p:nvCxnSpPr>
          <p:cNvPr id="32" name="直線單箭頭接點 31"/>
          <p:cNvCxnSpPr/>
          <p:nvPr/>
        </p:nvCxnSpPr>
        <p:spPr>
          <a:xfrm>
            <a:off x="6715471" y="2620600"/>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5730367" y="1317868"/>
                <a:ext cx="5257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cs typeface="Times New Roman" panose="02020603050405020304" pitchFamily="18" charset="0"/>
                        </a:rPr>
                        <m:t>𝜑</m:t>
                      </m:r>
                    </m:oMath>
                  </m:oMathPara>
                </a14:m>
                <a:endParaRPr lang="zh-TW"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5730367" y="1317868"/>
                <a:ext cx="525785" cy="52322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524082" y="2275413"/>
                <a:ext cx="644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cs typeface="Times New Roman" panose="02020603050405020304" pitchFamily="18" charset="0"/>
                        </a:rPr>
                        <m:t>+</m:t>
                      </m:r>
                    </m:oMath>
                  </m:oMathPara>
                </a14:m>
                <a:endParaRPr lang="zh-TW" altLang="en-US" sz="3600" dirty="0"/>
              </a:p>
            </p:txBody>
          </p:sp>
        </mc:Choice>
        <mc:Fallback xmlns="">
          <p:sp>
            <p:nvSpPr>
              <p:cNvPr id="34" name="矩形 33"/>
              <p:cNvSpPr>
                <a:spLocks noRot="1" noChangeAspect="1" noMove="1" noResize="1" noEditPoints="1" noAdjustHandles="1" noChangeArrowheads="1" noChangeShapeType="1" noTextEdit="1"/>
              </p:cNvSpPr>
              <p:nvPr/>
            </p:nvSpPr>
            <p:spPr>
              <a:xfrm>
                <a:off x="3524082" y="2275413"/>
                <a:ext cx="644728" cy="64633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542400" y="2090747"/>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cs typeface="Times New Roman" panose="02020603050405020304" pitchFamily="18" charset="0"/>
                        </a:rPr>
                        <m:t>𝒗</m:t>
                      </m:r>
                    </m:oMath>
                  </m:oMathPara>
                </a14:m>
                <a:endParaRPr lang="zh-TW" altLang="en-US" sz="2800" b="1" dirty="0"/>
              </a:p>
            </p:txBody>
          </p:sp>
        </mc:Choice>
        <mc:Fallback xmlns="">
          <p:sp>
            <p:nvSpPr>
              <p:cNvPr id="2" name="矩形 1"/>
              <p:cNvSpPr>
                <a:spLocks noRot="1" noChangeAspect="1" noMove="1" noResize="1" noEditPoints="1" noAdjustHandles="1" noChangeArrowheads="1" noChangeShapeType="1" noTextEdit="1"/>
              </p:cNvSpPr>
              <p:nvPr/>
            </p:nvSpPr>
            <p:spPr>
              <a:xfrm>
                <a:off x="4542400" y="2090747"/>
                <a:ext cx="489236" cy="523220"/>
              </a:xfrm>
              <a:prstGeom prst="rect">
                <a:avLst/>
              </a:prstGeom>
              <a:blipFill>
                <a:blip r:embed="rId15"/>
                <a:stretch>
                  <a:fillRect/>
                </a:stretch>
              </a:blipFill>
            </p:spPr>
            <p:txBody>
              <a:bodyPr/>
              <a:lstStyle/>
              <a:p>
                <a:r>
                  <a:rPr lang="zh-TW" altLang="en-US">
                    <a:noFill/>
                  </a:rPr>
                  <a:t> </a:t>
                </a:r>
              </a:p>
            </p:txBody>
          </p:sp>
        </mc:Fallback>
      </mc:AlternateContent>
      <p:sp>
        <p:nvSpPr>
          <p:cNvPr id="27" name="標題 1">
            <a:extLst>
              <a:ext uri="{FF2B5EF4-FFF2-40B4-BE49-F238E27FC236}">
                <a16:creationId xmlns:a16="http://schemas.microsoft.com/office/drawing/2014/main" id="{8858E315-B05F-45B5-B88C-2F1F652B5145}"/>
              </a:ext>
            </a:extLst>
          </p:cNvPr>
          <p:cNvSpPr txBox="1">
            <a:spLocks/>
          </p:cNvSpPr>
          <p:nvPr/>
        </p:nvSpPr>
        <p:spPr>
          <a:xfrm>
            <a:off x="1683584" y="70502"/>
            <a:ext cx="8807669" cy="718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smtClean="0">
                <a:latin typeface="Times New Roman" panose="02020603050405020304" pitchFamily="18" charset="0"/>
                <a:cs typeface="Times New Roman" panose="02020603050405020304" pitchFamily="18" charset="0"/>
              </a:rPr>
              <a:t>Hyperspace: Multiple inputs, single output</a:t>
            </a:r>
            <a:endParaRPr lang="zh-TW" altLang="en-US" sz="3600" dirty="0">
              <a:latin typeface="Times New Roman" panose="02020603050405020304" pitchFamily="18" charset="0"/>
              <a:cs typeface="Times New Roman" panose="02020603050405020304" pitchFamily="18" charset="0"/>
            </a:endParaRPr>
          </a:p>
        </p:txBody>
      </p:sp>
      <p:cxnSp>
        <p:nvCxnSpPr>
          <p:cNvPr id="31" name="直線單箭頭接點 30"/>
          <p:cNvCxnSpPr/>
          <p:nvPr/>
        </p:nvCxnSpPr>
        <p:spPr>
          <a:xfrm>
            <a:off x="6699706" y="3803011"/>
            <a:ext cx="960714" cy="0"/>
          </a:xfrm>
          <a:prstGeom prst="straightConnector1">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7760092" y="3509098"/>
                <a:ext cx="4387611" cy="523220"/>
              </a:xfrm>
              <a:prstGeom prst="rect">
                <a:avLst/>
              </a:prstGeom>
            </p:spPr>
            <p:txBody>
              <a:bodyPr wrap="none">
                <a:spAutoFit/>
              </a:bodyPr>
              <a:lstStyle/>
              <a:p>
                <a14:m>
                  <m:oMath xmlns:m="http://schemas.openxmlformats.org/officeDocument/2006/math">
                    <m:r>
                      <a:rPr lang="en-US" altLang="zh-TW" sz="2800" b="0" i="1" smtClean="0">
                        <a:solidFill>
                          <a:srgbClr val="CC00CC"/>
                        </a:solidFill>
                        <a:latin typeface="Cambria Math" panose="02040503050406030204" pitchFamily="18" charset="0"/>
                      </a:rPr>
                      <m:t>0 </m:t>
                    </m:r>
                    <m:r>
                      <a:rPr lang="en-US" altLang="zh-TW" sz="2800" b="0" i="1" smtClean="0">
                        <a:solidFill>
                          <a:srgbClr val="CC00CC"/>
                        </a:solidFill>
                        <a:latin typeface="Cambria Math" panose="02040503050406030204" pitchFamily="18" charset="0"/>
                      </a:rPr>
                      <m:t>𝑜𝑟</m:t>
                    </m:r>
                    <m:r>
                      <a:rPr lang="en-US" altLang="zh-TW" sz="2800" b="0" i="1" smtClean="0">
                        <a:solidFill>
                          <a:srgbClr val="CC00CC"/>
                        </a:solidFill>
                        <a:latin typeface="Cambria Math" panose="02040503050406030204" pitchFamily="18" charset="0"/>
                      </a:rPr>
                      <m:t> 1</m:t>
                    </m:r>
                  </m:oMath>
                </a14:m>
                <a:r>
                  <a:rPr lang="zh-TW" altLang="en-US" sz="2800" dirty="0" smtClean="0">
                    <a:solidFill>
                      <a:srgbClr val="CC00CC"/>
                    </a:solidFill>
                  </a:rPr>
                  <a:t> </a:t>
                </a:r>
                <a:r>
                  <a:rPr lang="en-US" altLang="zh-TW" sz="2800" dirty="0" smtClean="0">
                    <a:solidFill>
                      <a:srgbClr val="CC00CC"/>
                    </a:solidFill>
                    <a:latin typeface="Times New Roman" panose="02020603050405020304" pitchFamily="18" charset="0"/>
                    <a:cs typeface="Times New Roman" panose="02020603050405020304" pitchFamily="18" charset="0"/>
                  </a:rPr>
                  <a:t>(Binary classification)</a:t>
                </a:r>
                <a:endParaRPr lang="zh-TW" altLang="en-US" sz="2800" dirty="0">
                  <a:solidFill>
                    <a:srgbClr val="CC00CC"/>
                  </a:solidFill>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760092" y="3509098"/>
                <a:ext cx="4387611" cy="523220"/>
              </a:xfrm>
              <a:prstGeom prst="rect">
                <a:avLst/>
              </a:prstGeom>
              <a:blipFill>
                <a:blip r:embed="rId16"/>
                <a:stretch>
                  <a:fillRect t="-14118" r="-1111" b="-317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85967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282283" y="1636295"/>
            <a:ext cx="8162030" cy="4340642"/>
          </a:xfrm>
          <a:prstGeom prst="rect">
            <a:avLst/>
          </a:prstGeom>
        </p:spPr>
      </p:pic>
      <p:cxnSp>
        <p:nvCxnSpPr>
          <p:cNvPr id="6" name="直線單箭頭接點 5"/>
          <p:cNvCxnSpPr/>
          <p:nvPr/>
        </p:nvCxnSpPr>
        <p:spPr>
          <a:xfrm>
            <a:off x="2146434" y="2107933"/>
            <a:ext cx="770021" cy="30488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1988713" y="3222859"/>
            <a:ext cx="856648" cy="96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1988713" y="3770609"/>
            <a:ext cx="856648" cy="96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2059807" y="4542950"/>
            <a:ext cx="856648" cy="96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2146434" y="5192568"/>
            <a:ext cx="799993" cy="49721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36063" y="3288465"/>
            <a:ext cx="12875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smtClean="0">
                <a:ln>
                  <a:noFill/>
                </a:ln>
                <a:solidFill>
                  <a:srgbClr val="0000FF"/>
                </a:solidFill>
                <a:effectLst/>
                <a:uLnTx/>
                <a:uFillTx/>
                <a:latin typeface="Times New Roman"/>
                <a:ea typeface="標楷體"/>
                <a:cs typeface="+mn-cs"/>
              </a:rPr>
              <a:t>Input</a:t>
            </a:r>
            <a:endParaRPr kumimoji="0" lang="zh-TW" altLang="en-US" sz="3600" b="1" i="0" u="none" strike="noStrike" kern="1200" cap="none" spc="0" normalizeH="0" baseline="0" noProof="0" dirty="0">
              <a:ln>
                <a:noFill/>
              </a:ln>
              <a:solidFill>
                <a:srgbClr val="0000FF"/>
              </a:solidFill>
              <a:effectLst/>
              <a:uLnTx/>
              <a:uFillTx/>
              <a:latin typeface="Times New Roman"/>
              <a:ea typeface="標楷體"/>
              <a:cs typeface="+mn-cs"/>
            </a:endParaRPr>
          </a:p>
        </p:txBody>
      </p:sp>
      <p:cxnSp>
        <p:nvCxnSpPr>
          <p:cNvPr id="17" name="直線單箭頭接點 16"/>
          <p:cNvCxnSpPr/>
          <p:nvPr/>
        </p:nvCxnSpPr>
        <p:spPr>
          <a:xfrm flipV="1">
            <a:off x="9479300" y="2502568"/>
            <a:ext cx="867858" cy="17647"/>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9479300" y="2760846"/>
            <a:ext cx="867858" cy="17647"/>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9479300" y="3538888"/>
            <a:ext cx="867858" cy="17647"/>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9479300" y="4024798"/>
            <a:ext cx="867858" cy="17647"/>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10444313" y="2768867"/>
            <a:ext cx="16209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smtClean="0">
                <a:ln>
                  <a:noFill/>
                </a:ln>
                <a:solidFill>
                  <a:srgbClr val="006600"/>
                </a:solidFill>
                <a:effectLst/>
                <a:uLnTx/>
                <a:uFillTx/>
                <a:latin typeface="Times New Roman"/>
                <a:ea typeface="標楷體"/>
                <a:cs typeface="+mn-cs"/>
              </a:rPr>
              <a:t>Output</a:t>
            </a:r>
            <a:endParaRPr kumimoji="0" lang="zh-TW" altLang="en-US" sz="3600" b="1" i="0" u="none" strike="noStrike" kern="1200" cap="none" spc="0" normalizeH="0" baseline="0" noProof="0" dirty="0">
              <a:ln>
                <a:noFill/>
              </a:ln>
              <a:solidFill>
                <a:srgbClr val="006600"/>
              </a:solidFill>
              <a:effectLst/>
              <a:uLnTx/>
              <a:uFillTx/>
              <a:latin typeface="Times New Roman"/>
              <a:ea typeface="標楷體"/>
              <a:cs typeface="+mn-cs"/>
            </a:endParaRPr>
          </a:p>
        </p:txBody>
      </p:sp>
      <p:sp>
        <p:nvSpPr>
          <p:cNvPr id="23" name="標題 1">
            <a:extLst>
              <a:ext uri="{FF2B5EF4-FFF2-40B4-BE49-F238E27FC236}">
                <a16:creationId xmlns:a16="http://schemas.microsoft.com/office/drawing/2014/main" id="{1538A9F0-F7DB-4B37-989C-EBD8F083C9C5}"/>
              </a:ext>
            </a:extLst>
          </p:cNvPr>
          <p:cNvSpPr>
            <a:spLocks noGrp="1"/>
          </p:cNvSpPr>
          <p:nvPr>
            <p:ph type="title"/>
          </p:nvPr>
        </p:nvSpPr>
        <p:spPr>
          <a:xfrm>
            <a:off x="4204900" y="231008"/>
            <a:ext cx="4120953" cy="798896"/>
          </a:xfrm>
        </p:spPr>
        <p:txBody>
          <a:bodyPr>
            <a:normAutofit/>
          </a:bodyPr>
          <a:lstStyle/>
          <a:p>
            <a:r>
              <a:rPr lang="en-US" altLang="zh-TW" sz="3600" dirty="0" smtClean="0"/>
              <a:t> </a:t>
            </a:r>
            <a:r>
              <a:rPr lang="en-US" altLang="zh-TW" sz="3600" b="1" dirty="0" smtClean="0"/>
              <a:t>A </a:t>
            </a:r>
            <a:r>
              <a:rPr lang="en-US" altLang="zh-TW" sz="3600" b="1" dirty="0"/>
              <a:t>biological neuron</a:t>
            </a:r>
            <a:endParaRPr lang="zh-TW" altLang="en-US" sz="3600" b="1" dirty="0"/>
          </a:p>
        </p:txBody>
      </p:sp>
    </p:spTree>
    <p:extLst>
      <p:ext uri="{BB962C8B-B14F-4D97-AF65-F5344CB8AC3E}">
        <p14:creationId xmlns:p14="http://schemas.microsoft.com/office/powerpoint/2010/main" val="16200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423335" y="523220"/>
            <a:ext cx="4495844" cy="6059214"/>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5610911" y="0"/>
                <a:ext cx="337543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𝟏</m:t>
                          </m:r>
                        </m:sub>
                      </m:sSub>
                      <m:r>
                        <m:rPr>
                          <m:nor/>
                        </m:rPr>
                        <a:rPr lang="en-US" altLang="zh-TW" sz="2800" b="1" dirty="0">
                          <a:solidFill>
                            <a:srgbClr val="0000FF"/>
                          </a:solidFill>
                          <a:latin typeface="Times New Roman" panose="02020603050405020304" pitchFamily="18" charset="0"/>
                          <a:cs typeface="Times New Roman" panose="02020603050405020304" pitchFamily="18" charset="0"/>
                        </a:rPr>
                        <m:t> </m:t>
                      </m:r>
                      <m:r>
                        <a:rPr lang="en-US" altLang="zh-TW" sz="2800" b="1" i="1" dirty="0" smtClean="0">
                          <a:solidFill>
                            <a:srgbClr val="0000FF"/>
                          </a:solidFill>
                          <a:latin typeface="Cambria Math" panose="02040503050406030204" pitchFamily="18" charset="0"/>
                          <a:cs typeface="Times New Roman" panose="02020603050405020304" pitchFamily="18" charset="0"/>
                        </a:rPr>
                        <m:t>          </m:t>
                      </m:r>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𝟐</m:t>
                          </m:r>
                        </m:sub>
                      </m:sSub>
                      <m:r>
                        <m:rPr>
                          <m:nor/>
                        </m:rPr>
                        <a:rPr lang="en-US" altLang="zh-TW" sz="2800" b="1" i="0">
                          <a:solidFill>
                            <a:srgbClr val="0000FF"/>
                          </a:solidFill>
                          <a:latin typeface="Cambria Math" panose="02040503050406030204" pitchFamily="18" charset="0"/>
                          <a:cs typeface="Times New Roman" panose="02020603050405020304" pitchFamily="18" charset="0"/>
                        </a:rPr>
                        <m:t>           </m:t>
                      </m:r>
                      <m:r>
                        <m:rPr>
                          <m:nor/>
                        </m:rPr>
                        <a:rPr lang="en-US" altLang="zh-TW" sz="2800" b="1" dirty="0">
                          <a:solidFill>
                            <a:srgbClr val="0000FF"/>
                          </a:solidFill>
                          <a:latin typeface="Times New Roman" panose="02020603050405020304" pitchFamily="18" charset="0"/>
                          <a:cs typeface="Times New Roman" panose="02020603050405020304" pitchFamily="18" charset="0"/>
                        </a:rPr>
                        <m:t> </m:t>
                      </m:r>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𝟑</m:t>
                          </m:r>
                        </m:sub>
                      </m:sSub>
                    </m:oMath>
                  </m:oMathPara>
                </a14:m>
                <a:endParaRPr lang="zh-TW" altLang="en-US" sz="2800" b="1" dirty="0"/>
              </a:p>
            </p:txBody>
          </p:sp>
        </mc:Choice>
        <mc:Fallback xmlns="">
          <p:sp>
            <p:nvSpPr>
              <p:cNvPr id="5" name="矩形 4"/>
              <p:cNvSpPr>
                <a:spLocks noRot="1" noChangeAspect="1" noMove="1" noResize="1" noEditPoints="1" noAdjustHandles="1" noChangeArrowheads="1" noChangeShapeType="1" noTextEdit="1"/>
              </p:cNvSpPr>
              <p:nvPr/>
            </p:nvSpPr>
            <p:spPr>
              <a:xfrm>
                <a:off x="5610911" y="0"/>
                <a:ext cx="3375430"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305146" y="0"/>
                <a:ext cx="481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1" i="1">
                          <a:solidFill>
                            <a:srgbClr val="006600"/>
                          </a:solidFill>
                          <a:latin typeface="Cambria Math" panose="02040503050406030204" pitchFamily="18" charset="0"/>
                        </a:rPr>
                        <m:t>𝒚</m:t>
                      </m:r>
                    </m:oMath>
                  </m:oMathPara>
                </a14:m>
                <a:endParaRPr lang="zh-TW" altLang="en-US" sz="2800" b="1" dirty="0"/>
              </a:p>
            </p:txBody>
          </p:sp>
        </mc:Choice>
        <mc:Fallback xmlns="">
          <p:sp>
            <p:nvSpPr>
              <p:cNvPr id="6" name="矩形 5"/>
              <p:cNvSpPr>
                <a:spLocks noRot="1" noChangeAspect="1" noMove="1" noResize="1" noEditPoints="1" noAdjustHandles="1" noChangeArrowheads="1" noChangeShapeType="1" noTextEdit="1"/>
              </p:cNvSpPr>
              <p:nvPr/>
            </p:nvSpPr>
            <p:spPr>
              <a:xfrm>
                <a:off x="9305146" y="0"/>
                <a:ext cx="481222" cy="523220"/>
              </a:xfrm>
              <a:prstGeom prst="rect">
                <a:avLst/>
              </a:prstGeom>
              <a:blipFill>
                <a:blip r:embed="rId4"/>
                <a:stretch>
                  <a:fillRect/>
                </a:stretch>
              </a:blipFill>
            </p:spPr>
            <p:txBody>
              <a:bodyPr/>
              <a:lstStyle/>
              <a:p>
                <a:r>
                  <a:rPr lang="zh-TW" altLang="en-US">
                    <a:noFill/>
                  </a:rPr>
                  <a:t> </a:t>
                </a:r>
              </a:p>
            </p:txBody>
          </p:sp>
        </mc:Fallback>
      </mc:AlternateContent>
      <p:cxnSp>
        <p:nvCxnSpPr>
          <p:cNvPr id="8" name="直線接點 7"/>
          <p:cNvCxnSpPr/>
          <p:nvPr/>
        </p:nvCxnSpPr>
        <p:spPr>
          <a:xfrm>
            <a:off x="5065984" y="882869"/>
            <a:ext cx="42040" cy="552844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8944301" y="882869"/>
            <a:ext cx="42040" cy="552844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H="1">
            <a:off x="5053728" y="830317"/>
            <a:ext cx="244003" cy="1051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flipV="1">
            <a:off x="8668248" y="830317"/>
            <a:ext cx="261640" cy="5255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H="1" flipV="1">
            <a:off x="5144199" y="6400800"/>
            <a:ext cx="247606" cy="17112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H="1">
            <a:off x="8668248" y="6400779"/>
            <a:ext cx="311400" cy="12762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p:cNvSpPr/>
              <p:nvPr/>
            </p:nvSpPr>
            <p:spPr>
              <a:xfrm>
                <a:off x="3720843" y="3034127"/>
                <a:ext cx="128233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4400" b="1" i="1" smtClean="0">
                          <a:solidFill>
                            <a:srgbClr val="0000FF"/>
                          </a:solidFill>
                          <a:latin typeface="Cambria Math" panose="02040503050406030204" pitchFamily="18" charset="0"/>
                          <a:cs typeface="Times New Roman" panose="02020603050405020304" pitchFamily="18" charset="0"/>
                        </a:rPr>
                        <m:t>𝑿</m:t>
                      </m:r>
                      <m:r>
                        <a:rPr lang="en-US" altLang="zh-TW" sz="4400" b="1" i="1" smtClean="0">
                          <a:solidFill>
                            <a:srgbClr val="0000FF"/>
                          </a:solidFill>
                          <a:latin typeface="Cambria Math" panose="02040503050406030204" pitchFamily="18" charset="0"/>
                          <a:cs typeface="Times New Roman" panose="02020603050405020304" pitchFamily="18" charset="0"/>
                        </a:rPr>
                        <m:t>=</m:t>
                      </m:r>
                    </m:oMath>
                  </m:oMathPara>
                </a14:m>
                <a:endParaRPr lang="zh-TW" altLang="en-US" sz="4400" dirty="0"/>
              </a:p>
            </p:txBody>
          </p:sp>
        </mc:Choice>
        <mc:Fallback xmlns="">
          <p:sp>
            <p:nvSpPr>
              <p:cNvPr id="26" name="矩形 25"/>
              <p:cNvSpPr>
                <a:spLocks noRot="1" noChangeAspect="1" noMove="1" noResize="1" noEditPoints="1" noAdjustHandles="1" noChangeArrowheads="1" noChangeShapeType="1" noTextEdit="1"/>
              </p:cNvSpPr>
              <p:nvPr/>
            </p:nvSpPr>
            <p:spPr>
              <a:xfrm>
                <a:off x="3720843" y="3034127"/>
                <a:ext cx="1282339" cy="769441"/>
              </a:xfrm>
              <a:prstGeom prst="rect">
                <a:avLst/>
              </a:prstGeom>
              <a:blipFill>
                <a:blip r:embed="rId5"/>
                <a:stretch>
                  <a:fillRect/>
                </a:stretch>
              </a:blipFill>
            </p:spPr>
            <p:txBody>
              <a:bodyPr/>
              <a:lstStyle/>
              <a:p>
                <a:r>
                  <a:rPr lang="zh-TW" altLang="en-US">
                    <a:noFill/>
                  </a:rPr>
                  <a:t> </a:t>
                </a:r>
              </a:p>
            </p:txBody>
          </p:sp>
        </mc:Fallback>
      </mc:AlternateContent>
      <p:cxnSp>
        <p:nvCxnSpPr>
          <p:cNvPr id="28" name="直線單箭頭接點 27"/>
          <p:cNvCxnSpPr/>
          <p:nvPr/>
        </p:nvCxnSpPr>
        <p:spPr>
          <a:xfrm>
            <a:off x="1702674" y="935421"/>
            <a:ext cx="21021" cy="4876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807400" y="882869"/>
            <a:ext cx="1997343" cy="10511"/>
          </a:xfrm>
          <a:prstGeom prst="straightConnector1">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039057" y="5764979"/>
            <a:ext cx="1749197" cy="646331"/>
          </a:xfrm>
          <a:prstGeom prst="rect">
            <a:avLst/>
          </a:prstGeom>
        </p:spPr>
        <p:txBody>
          <a:bodyPr wrap="none">
            <a:spAutoFit/>
          </a:bodyPr>
          <a:lstStyle/>
          <a:p>
            <a:r>
              <a:rPr lang="en-US" altLang="zh-TW" sz="3600" dirty="0" smtClean="0">
                <a:solidFill>
                  <a:srgbClr val="FF0000"/>
                </a:solidFill>
                <a:latin typeface="Times New Roman" panose="02020603050405020304" pitchFamily="18" charset="0"/>
                <a:cs typeface="Times New Roman" panose="02020603050405020304" pitchFamily="18" charset="0"/>
              </a:rPr>
              <a:t>Samples</a:t>
            </a:r>
            <a:endParaRPr lang="en-US" altLang="zh-TW" sz="3600" dirty="0">
              <a:solidFill>
                <a:srgbClr val="FF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1864118" y="157731"/>
            <a:ext cx="1749197" cy="646331"/>
          </a:xfrm>
          <a:prstGeom prst="rect">
            <a:avLst/>
          </a:prstGeom>
        </p:spPr>
        <p:txBody>
          <a:bodyPr wrap="none">
            <a:spAutoFit/>
          </a:bodyPr>
          <a:lstStyle/>
          <a:p>
            <a:r>
              <a:rPr lang="en-US" altLang="zh-TW" sz="3600" dirty="0" smtClean="0">
                <a:solidFill>
                  <a:srgbClr val="CC00CC"/>
                </a:solidFill>
                <a:latin typeface="Times New Roman" panose="02020603050405020304" pitchFamily="18" charset="0"/>
                <a:cs typeface="Times New Roman" panose="02020603050405020304" pitchFamily="18" charset="0"/>
              </a:rPr>
              <a:t>Features</a:t>
            </a:r>
            <a:endParaRPr lang="en-US" altLang="zh-TW" sz="3600" dirty="0">
              <a:solidFill>
                <a:srgbClr val="CC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717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標題 1">
                <a:extLst>
                  <a:ext uri="{FF2B5EF4-FFF2-40B4-BE49-F238E27FC236}">
                    <a16:creationId xmlns:a16="http://schemas.microsoft.com/office/drawing/2014/main" id="{8858E315-B05F-45B5-B88C-2F1F652B5145}"/>
                  </a:ext>
                </a:extLst>
              </p:cNvPr>
              <p:cNvSpPr>
                <a:spLocks noGrp="1"/>
              </p:cNvSpPr>
              <p:nvPr>
                <p:ph type="title"/>
              </p:nvPr>
            </p:nvSpPr>
            <p:spPr>
              <a:xfrm>
                <a:off x="1499023" y="115607"/>
                <a:ext cx="10114908"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When </a:t>
                </a:r>
                <a14:m>
                  <m:oMath xmlns:m="http://schemas.openxmlformats.org/officeDocument/2006/math">
                    <m:r>
                      <a:rPr lang="en-US" altLang="zh-TW" sz="3600" i="1" smtClean="0">
                        <a:solidFill>
                          <a:schemeClr val="tx1"/>
                        </a:solidFill>
                        <a:latin typeface="Cambria Math" panose="02040503050406030204" pitchFamily="18" charset="0"/>
                        <a:cs typeface="Times New Roman" panose="02020603050405020304" pitchFamily="18" charset="0"/>
                      </a:rPr>
                      <m:t>𝑏</m:t>
                    </m:r>
                    <m:r>
                      <a:rPr lang="en-US" altLang="zh-TW" sz="3600" b="0" i="1" smtClean="0">
                        <a:solidFill>
                          <a:schemeClr val="tx1"/>
                        </a:solidFill>
                        <a:latin typeface="Cambria Math" panose="02040503050406030204" pitchFamily="18" charset="0"/>
                        <a:cs typeface="Times New Roman" panose="02020603050405020304" pitchFamily="18" charset="0"/>
                      </a:rPr>
                      <m:t>=0</m:t>
                    </m:r>
                  </m:oMath>
                </a14:m>
                <a:r>
                  <a:rPr lang="en-US" altLang="zh-TW" sz="3600" b="1"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sz="3600" i="1">
                        <a:solidFill>
                          <a:srgbClr val="006600"/>
                        </a:solidFill>
                        <a:latin typeface="Cambria Math" panose="02040503050406030204" pitchFamily="18" charset="0"/>
                        <a:cs typeface="Times New Roman" panose="02020603050405020304" pitchFamily="18" charset="0"/>
                      </a:rPr>
                      <m:t>𝑦</m:t>
                    </m:r>
                    <m:r>
                      <a:rPr lang="en-US" altLang="zh-TW" sz="3600" i="1">
                        <a:latin typeface="Cambria Math" panose="02040503050406030204" pitchFamily="18" charset="0"/>
                        <a:cs typeface="Times New Roman" panose="02020603050405020304" pitchFamily="18" charset="0"/>
                      </a:rPr>
                      <m:t>=</m:t>
                    </m:r>
                    <m:r>
                      <a:rPr lang="en-US" altLang="zh-TW" sz="3600" b="0" i="1" smtClean="0">
                        <a:latin typeface="Cambria Math" panose="02040503050406030204" pitchFamily="18" charset="0"/>
                        <a:cs typeface="Times New Roman" panose="02020603050405020304" pitchFamily="18" charset="0"/>
                      </a:rPr>
                      <m:t>𝑣</m:t>
                    </m:r>
                  </m:oMath>
                </a14:m>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Multiple</a:t>
                </a:r>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Regression</a:t>
                </a:r>
                <a:endParaRPr lang="zh-TW" altLang="en-US" sz="3600" b="1" dirty="0">
                  <a:latin typeface="Times New Roman" panose="02020603050405020304" pitchFamily="18" charset="0"/>
                  <a:cs typeface="Times New Roman" panose="02020603050405020304" pitchFamily="18" charset="0"/>
                </a:endParaRPr>
              </a:p>
            </p:txBody>
          </p:sp>
        </mc:Choice>
        <mc:Fallback xmlns="">
          <p:sp>
            <p:nvSpPr>
              <p:cNvPr id="7" name="標題 1">
                <a:extLst>
                  <a:ext uri="{FF2B5EF4-FFF2-40B4-BE49-F238E27FC236}">
                    <a16:creationId xmlns:a16="http://schemas.microsoft.com/office/drawing/2014/main" id="{8858E315-B05F-45B5-B88C-2F1F652B5145}"/>
                  </a:ext>
                </a:extLst>
              </p:cNvPr>
              <p:cNvSpPr>
                <a:spLocks noGrp="1" noRot="1" noChangeAspect="1" noMove="1" noResize="1" noEditPoints="1" noAdjustHandles="1" noChangeArrowheads="1" noChangeShapeType="1" noTextEdit="1"/>
              </p:cNvSpPr>
              <p:nvPr>
                <p:ph type="title"/>
              </p:nvPr>
            </p:nvSpPr>
            <p:spPr>
              <a:xfrm>
                <a:off x="1499023" y="115607"/>
                <a:ext cx="10114908" cy="718608"/>
              </a:xfrm>
              <a:blipFill>
                <a:blip r:embed="rId3"/>
                <a:stretch>
                  <a:fillRect l="-1869" t="-12712" b="-220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765888" y="1108386"/>
                <a:ext cx="8848725" cy="51474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cs typeface="Times New Roman" panose="02020603050405020304" pitchFamily="18" charset="0"/>
                            </a:rPr>
                          </m:ctrlPr>
                        </m:sSubPr>
                        <m:e>
                          <m:acc>
                            <m:accPr>
                              <m:chr m:val="̂"/>
                              <m:ctrlPr>
                                <a:rPr lang="en-US" altLang="zh-TW" sz="2800" b="0" i="1" smtClean="0">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1</m:t>
                          </m:r>
                        </m:sub>
                      </m:sSub>
                      <m:r>
                        <a:rPr lang="en-US" altLang="zh-TW" sz="2800" i="1" smtClean="0">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i="1">
                                  <a:latin typeface="Cambria Math" panose="02040503050406030204" pitchFamily="18" charset="0"/>
                                  <a:cs typeface="Times New Roman" panose="02020603050405020304" pitchFamily="18" charset="0"/>
                                </a:rPr>
                                <m:t>1</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i="1">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i="1">
                                  <a:latin typeface="Cambria Math" panose="02040503050406030204" pitchFamily="18" charset="0"/>
                                  <a:cs typeface="Times New Roman" panose="02020603050405020304" pitchFamily="18" charset="0"/>
                                </a:rPr>
                                <m:t>3</m:t>
                              </m:r>
                            </m:sub>
                          </m:sSub>
                        </m:e>
                      </m:d>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2</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3</m:t>
                                    </m:r>
                                  </m:sub>
                                </m:sSub>
                              </m:e>
                            </m:mr>
                          </m:m>
                        </m:e>
                      </m:d>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2</m:t>
                              </m:r>
                              <m:r>
                                <a:rPr lang="en-US" altLang="zh-TW" sz="2800" i="1">
                                  <a:latin typeface="Cambria Math" panose="02040503050406030204" pitchFamily="18" charset="0"/>
                                  <a:cs typeface="Times New Roman" panose="02020603050405020304" pitchFamily="18" charset="0"/>
                                </a:rPr>
                                <m:t>1</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2</m:t>
                              </m:r>
                              <m:r>
                                <a:rPr lang="en-US" altLang="zh-TW" sz="2800" i="1">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2</m:t>
                              </m:r>
                              <m:r>
                                <a:rPr lang="en-US" altLang="zh-TW" sz="2800" i="1">
                                  <a:latin typeface="Cambria Math" panose="02040503050406030204" pitchFamily="18" charset="0"/>
                                  <a:cs typeface="Times New Roman" panose="02020603050405020304" pitchFamily="18" charset="0"/>
                                </a:rPr>
                                <m:t>3</m:t>
                              </m:r>
                            </m:sub>
                          </m:sSub>
                        </m:e>
                      </m:d>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2</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3</m:t>
                                    </m:r>
                                  </m:sub>
                                </m:sSub>
                              </m:e>
                            </m:mr>
                          </m:m>
                        </m:e>
                      </m:d>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n-US" altLang="zh-TW" sz="2800" i="1" dirty="0" smtClean="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2800" i="1" dirty="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i="1">
                                  <a:latin typeface="Cambria Math" panose="02040503050406030204" pitchFamily="18" charset="0"/>
                                  <a:cs typeface="Times New Roman" panose="02020603050405020304" pitchFamily="18" charset="0"/>
                                </a:rPr>
                                <m:t>1</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i="1">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i="1">
                                  <a:latin typeface="Cambria Math" panose="02040503050406030204" pitchFamily="18" charset="0"/>
                                  <a:cs typeface="Times New Roman" panose="02020603050405020304" pitchFamily="18" charset="0"/>
                                </a:rPr>
                                <m:t>3</m:t>
                              </m:r>
                            </m:sub>
                          </m:sSub>
                        </m:e>
                      </m:d>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2</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i="1">
                                        <a:latin typeface="Cambria Math" panose="02040503050406030204" pitchFamily="18" charset="0"/>
                                        <a:cs typeface="Times New Roman" panose="02020603050405020304" pitchFamily="18" charset="0"/>
                                      </a:rPr>
                                      <m:t>3</m:t>
                                    </m:r>
                                  </m:sub>
                                </m:sSub>
                              </m:e>
                            </m:mr>
                          </m:m>
                        </m:e>
                      </m:d>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𝑁</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𝑁</m:t>
                          </m:r>
                        </m:sub>
                      </m:sSub>
                    </m:oMath>
                  </m:oMathPara>
                </a14:m>
                <a:endParaRPr lang="en-US" altLang="zh-TW" sz="2800" dirty="0" smtClean="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800" b="0" i="0" smtClean="0">
                          <a:latin typeface="Cambria Math" panose="02040503050406030204" pitchFamily="18" charset="0"/>
                          <a:cs typeface="Times New Roman" panose="02020603050405020304" pitchFamily="18" charset="0"/>
                        </a:rPr>
                        <m:t>Loss</m:t>
                      </m:r>
                      <m:d>
                        <m:dPr>
                          <m:ctrlPr>
                            <a:rPr lang="en-US" altLang="zh-TW" sz="2800" b="0" i="1" smtClean="0">
                              <a:latin typeface="Cambria Math" panose="02040503050406030204" pitchFamily="18" charset="0"/>
                              <a:cs typeface="Times New Roman" panose="02020603050405020304" pitchFamily="18" charset="0"/>
                            </a:rPr>
                          </m:ctrlPr>
                        </m:dPr>
                        <m:e>
                          <m:r>
                            <a:rPr lang="en-US" altLang="zh-TW" sz="2800" b="1" i="1" smtClean="0">
                              <a:latin typeface="Cambria Math" panose="02040503050406030204" pitchFamily="18" charset="0"/>
                              <a:cs typeface="Times New Roman" panose="02020603050405020304" pitchFamily="18" charset="0"/>
                            </a:rPr>
                            <m:t>𝒘</m:t>
                          </m:r>
                        </m:e>
                      </m:d>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r>
                        <a:rPr lang="en-US" altLang="zh-TW" sz="2800" b="0" i="1" smtClean="0">
                          <a:latin typeface="Cambria Math" panose="02040503050406030204" pitchFamily="18" charset="0"/>
                          <a:cs typeface="Times New Roman" panose="02020603050405020304" pitchFamily="18" charset="0"/>
                        </a:rPr>
                        <m:t>, </m:t>
                      </m:r>
                      <m:sSub>
                        <m:sSubPr>
                          <m:ctrlPr>
                            <a:rPr lang="en-US" altLang="zh-TW" sz="2800" b="1" i="1" smtClean="0">
                              <a:latin typeface="Cambria Math" panose="02040503050406030204" pitchFamily="18" charset="0"/>
                              <a:cs typeface="Times New Roman" panose="02020603050405020304" pitchFamily="18" charset="0"/>
                            </a:rPr>
                          </m:ctrlPr>
                        </m:sSubPr>
                        <m:e>
                          <m:acc>
                            <m:accPr>
                              <m:chr m:val="̂"/>
                              <m:ctrlPr>
                                <a:rPr lang="en-US" altLang="zh-TW" sz="2800" b="1" i="1">
                                  <a:latin typeface="Cambria Math" panose="02040503050406030204" pitchFamily="18" charset="0"/>
                                  <a:cs typeface="Times New Roman" panose="02020603050405020304" pitchFamily="18" charset="0"/>
                                </a:rPr>
                              </m:ctrlPr>
                            </m:accPr>
                            <m:e>
                              <m:r>
                                <a:rPr lang="en-US" altLang="zh-TW" sz="2800" b="1" i="1">
                                  <a:latin typeface="Cambria Math" panose="02040503050406030204" pitchFamily="18" charset="0"/>
                                  <a:cs typeface="Times New Roman" panose="02020603050405020304" pitchFamily="18" charset="0"/>
                                </a:rPr>
                                <m:t>𝒚</m:t>
                              </m:r>
                            </m:e>
                          </m:acc>
                        </m:e>
                        <m:sub>
                          <m:r>
                            <a:rPr lang="en-US" altLang="zh-TW" sz="2800" b="0" i="1" smtClean="0">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1" i="1" smtClean="0">
                          <a:latin typeface="Cambria Math" panose="02040503050406030204" pitchFamily="18" charset="0"/>
                          <a:cs typeface="Times New Roman" panose="02020603050405020304" pitchFamily="18" charset="0"/>
                        </a:rPr>
                        <m:t>=</m:t>
                      </m:r>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𝑿</m:t>
                          </m:r>
                        </m:e>
                        <m:sub>
                          <m:r>
                            <a:rPr lang="en-US" altLang="zh-TW" sz="2800" b="0" i="1" smtClean="0">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𝒘</m:t>
                          </m:r>
                        </m:e>
                        <m:sub>
                          <m:r>
                            <a:rPr lang="en-US" altLang="zh-TW" sz="2800" b="0" i="1" smtClean="0">
                              <a:latin typeface="Cambria Math" panose="02040503050406030204" pitchFamily="18" charset="0"/>
                              <a:cs typeface="Times New Roman" panose="02020603050405020304" pitchFamily="18" charset="0"/>
                            </a:rPr>
                            <m:t>3</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b="1" dirty="0" smtClean="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1765888" y="1108386"/>
                <a:ext cx="8848725" cy="5147435"/>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083598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033462" y="287391"/>
            <a:ext cx="10077774" cy="763643"/>
          </a:xfrm>
          <a:prstGeom prst="rect">
            <a:avLst/>
          </a:prstGeom>
        </p:spPr>
      </p:pic>
      <p:pic>
        <p:nvPicPr>
          <p:cNvPr id="5" name="圖片 4"/>
          <p:cNvPicPr>
            <a:picLocks noChangeAspect="1"/>
          </p:cNvPicPr>
          <p:nvPr/>
        </p:nvPicPr>
        <p:blipFill>
          <a:blip r:embed="rId3"/>
          <a:stretch>
            <a:fillRect/>
          </a:stretch>
        </p:blipFill>
        <p:spPr>
          <a:xfrm>
            <a:off x="1075506" y="1137417"/>
            <a:ext cx="3160166" cy="498974"/>
          </a:xfrm>
          <a:prstGeom prst="rect">
            <a:avLst/>
          </a:prstGeom>
        </p:spPr>
      </p:pic>
      <p:sp>
        <p:nvSpPr>
          <p:cNvPr id="6" name="矩形 5"/>
          <p:cNvSpPr/>
          <p:nvPr/>
        </p:nvSpPr>
        <p:spPr>
          <a:xfrm>
            <a:off x="969576" y="1722774"/>
            <a:ext cx="10205545" cy="954107"/>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That dangling comma is </a:t>
            </a:r>
            <a:r>
              <a:rPr lang="en-US" altLang="zh-TW" sz="2800" dirty="0" err="1">
                <a:latin typeface="Times New Roman" panose="02020603050405020304" pitchFamily="18" charset="0"/>
                <a:cs typeface="Times New Roman" panose="02020603050405020304" pitchFamily="18" charset="0"/>
              </a:rPr>
              <a:t>NumPy’s</a:t>
            </a:r>
            <a:r>
              <a:rPr lang="en-US" altLang="zh-TW" sz="2800" dirty="0">
                <a:latin typeface="Times New Roman" panose="02020603050405020304" pitchFamily="18" charset="0"/>
                <a:cs typeface="Times New Roman" panose="02020603050405020304" pitchFamily="18" charset="0"/>
              </a:rPr>
              <a:t> way of saying that these arrays have just one dimension. </a:t>
            </a:r>
            <a:r>
              <a:rPr lang="en-US" altLang="zh-TW" sz="2800" dirty="0" smtClean="0">
                <a:latin typeface="Times New Roman" panose="02020603050405020304" pitchFamily="18" charset="0"/>
                <a:cs typeface="Times New Roman" panose="02020603050405020304" pitchFamily="18" charset="0"/>
              </a:rPr>
              <a:t>They are “array</a:t>
            </a:r>
            <a:r>
              <a:rPr lang="en-US" altLang="zh-TW" sz="2800" dirty="0">
                <a:latin typeface="Times New Roman" panose="02020603050405020304" pitchFamily="18" charset="0"/>
                <a:cs typeface="Times New Roman" panose="02020603050405020304" pitchFamily="18" charset="0"/>
              </a:rPr>
              <a:t>,” as opposed to “matrix.”</a:t>
            </a:r>
            <a:endParaRPr lang="zh-TW" altLang="en-US" sz="2800" dirty="0">
              <a:latin typeface="Times New Roman" panose="02020603050405020304" pitchFamily="18" charset="0"/>
              <a:cs typeface="Times New Roman" panose="02020603050405020304" pitchFamily="18" charset="0"/>
            </a:endParaRPr>
          </a:p>
        </p:txBody>
      </p:sp>
      <p:pic>
        <p:nvPicPr>
          <p:cNvPr id="7" name="圖片 6"/>
          <p:cNvPicPr>
            <a:picLocks noChangeAspect="1"/>
          </p:cNvPicPr>
          <p:nvPr/>
        </p:nvPicPr>
        <p:blipFill>
          <a:blip r:embed="rId4"/>
          <a:stretch>
            <a:fillRect/>
          </a:stretch>
        </p:blipFill>
        <p:spPr>
          <a:xfrm>
            <a:off x="1075505" y="2838614"/>
            <a:ext cx="5396986" cy="934600"/>
          </a:xfrm>
          <a:prstGeom prst="rect">
            <a:avLst/>
          </a:prstGeom>
        </p:spPr>
      </p:pic>
      <p:pic>
        <p:nvPicPr>
          <p:cNvPr id="8" name="圖片 7"/>
          <p:cNvPicPr>
            <a:picLocks noChangeAspect="1"/>
          </p:cNvPicPr>
          <p:nvPr/>
        </p:nvPicPr>
        <p:blipFill>
          <a:blip r:embed="rId5"/>
          <a:stretch>
            <a:fillRect/>
          </a:stretch>
        </p:blipFill>
        <p:spPr>
          <a:xfrm>
            <a:off x="1075504" y="3871885"/>
            <a:ext cx="3384957" cy="595012"/>
          </a:xfrm>
          <a:prstGeom prst="rect">
            <a:avLst/>
          </a:prstGeom>
        </p:spPr>
      </p:pic>
      <p:pic>
        <p:nvPicPr>
          <p:cNvPr id="9" name="圖片 8"/>
          <p:cNvPicPr>
            <a:picLocks noChangeAspect="1"/>
          </p:cNvPicPr>
          <p:nvPr/>
        </p:nvPicPr>
        <p:blipFill>
          <a:blip r:embed="rId6"/>
          <a:stretch>
            <a:fillRect/>
          </a:stretch>
        </p:blipFill>
        <p:spPr>
          <a:xfrm>
            <a:off x="1075504" y="4327087"/>
            <a:ext cx="3546682" cy="641131"/>
          </a:xfrm>
          <a:prstGeom prst="rect">
            <a:avLst/>
          </a:prstGeom>
        </p:spPr>
      </p:pic>
      <p:sp>
        <p:nvSpPr>
          <p:cNvPr id="10" name="矩形 9"/>
          <p:cNvSpPr/>
          <p:nvPr/>
        </p:nvSpPr>
        <p:spPr>
          <a:xfrm>
            <a:off x="1033462" y="5020770"/>
            <a:ext cx="10205545" cy="954107"/>
          </a:xfrm>
          <a:prstGeom prst="rect">
            <a:avLst/>
          </a:prstGeom>
        </p:spPr>
        <p:txBody>
          <a:bodyPr wrap="square">
            <a:spAutoFit/>
          </a:bodyPr>
          <a:lstStyle/>
          <a:p>
            <a:r>
              <a:rPr lang="en-US" altLang="zh-TW" sz="2800" dirty="0" smtClean="0">
                <a:latin typeface="Times New Roman" panose="02020603050405020304" pitchFamily="18" charset="0"/>
                <a:cs typeface="Times New Roman" panose="02020603050405020304" pitchFamily="18" charset="0"/>
              </a:rPr>
              <a:t>The</a:t>
            </a:r>
            <a:r>
              <a:rPr lang="en-US" altLang="zh-TW" sz="2800" dirty="0" smtClean="0"/>
              <a:t> ‘ -1 ’ </a:t>
            </a:r>
            <a:r>
              <a:rPr lang="en-US" altLang="zh-TW" sz="2800" dirty="0" smtClean="0">
                <a:latin typeface="Times New Roman" panose="02020603050405020304" pitchFamily="18" charset="0"/>
                <a:cs typeface="Times New Roman" panose="02020603050405020304" pitchFamily="18" charset="0"/>
              </a:rPr>
              <a:t>in</a:t>
            </a:r>
            <a:r>
              <a:rPr lang="en-US" altLang="zh-TW" sz="2800" dirty="0" smtClean="0"/>
              <a:t> </a:t>
            </a:r>
            <a:r>
              <a:rPr lang="en-US" altLang="zh-TW" sz="2800" dirty="0" err="1" smtClean="0"/>
              <a:t>y.reshape</a:t>
            </a:r>
            <a:r>
              <a:rPr lang="en-US" altLang="zh-TW" sz="2800" dirty="0"/>
              <a:t>(-1, 1) </a:t>
            </a:r>
            <a:r>
              <a:rPr lang="en-US" altLang="zh-TW" sz="2800" dirty="0">
                <a:latin typeface="Times New Roman" panose="02020603050405020304" pitchFamily="18" charset="0"/>
                <a:cs typeface="Times New Roman" panose="02020603050405020304" pitchFamily="18" charset="0"/>
              </a:rPr>
              <a:t>means </a:t>
            </a:r>
            <a:r>
              <a:rPr lang="en-US" altLang="zh-TW" sz="2800" dirty="0" smtClean="0">
                <a:latin typeface="Times New Roman" panose="02020603050405020304" pitchFamily="18" charset="0"/>
                <a:cs typeface="Times New Roman" panose="02020603050405020304" pitchFamily="18" charset="0"/>
              </a:rPr>
              <a:t>that if </a:t>
            </a:r>
            <a:r>
              <a:rPr lang="en-US" altLang="zh-TW" sz="2800" dirty="0">
                <a:latin typeface="Times New Roman" panose="02020603050405020304" pitchFamily="18" charset="0"/>
                <a:cs typeface="Times New Roman" panose="02020603050405020304" pitchFamily="18" charset="0"/>
              </a:rPr>
              <a:t>one dimension is -1, then </a:t>
            </a:r>
            <a:r>
              <a:rPr lang="en-US" altLang="zh-TW" sz="2800" dirty="0" err="1">
                <a:latin typeface="Times New Roman" panose="02020603050405020304" pitchFamily="18" charset="0"/>
                <a:cs typeface="Times New Roman" panose="02020603050405020304" pitchFamily="18" charset="0"/>
              </a:rPr>
              <a:t>NumPy</a:t>
            </a:r>
            <a:r>
              <a:rPr lang="en-US" altLang="zh-TW" sz="2800" dirty="0">
                <a:latin typeface="Times New Roman" panose="02020603050405020304" pitchFamily="18" charset="0"/>
                <a:cs typeface="Times New Roman" panose="02020603050405020304" pitchFamily="18" charset="0"/>
              </a:rPr>
              <a:t> will set it to whatever makes the other dimensions fit. </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417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1694" y="729355"/>
                <a:ext cx="10896015" cy="6323086"/>
              </a:xfrm>
            </p:spPr>
            <p:txBody>
              <a:bodyPr>
                <a:normAutofit/>
              </a:bodyPr>
              <a:lstStyle/>
              <a:p>
                <a:r>
                  <a:rPr lang="en-US" altLang="zh-TW" dirty="0" smtClean="0">
                    <a:latin typeface="Times New Roman" panose="02020603050405020304" pitchFamily="18" charset="0"/>
                    <a:cs typeface="Times New Roman" panose="02020603050405020304" pitchFamily="18" charset="0"/>
                  </a:rPr>
                  <a:t>The </a:t>
                </a:r>
                <a:r>
                  <a:rPr lang="en-US" altLang="zh-TW" dirty="0">
                    <a:latin typeface="Times New Roman" panose="02020603050405020304" pitchFamily="18" charset="0"/>
                    <a:cs typeface="Times New Roman" panose="02020603050405020304" pitchFamily="18" charset="0"/>
                  </a:rPr>
                  <a:t>loss function for </a:t>
                </a:r>
                <a:r>
                  <a:rPr lang="en-US" altLang="zh-TW" dirty="0" smtClean="0">
                    <a:latin typeface="Times New Roman" panose="02020603050405020304" pitchFamily="18" charset="0"/>
                    <a:cs typeface="Times New Roman" panose="02020603050405020304" pitchFamily="18" charset="0"/>
                  </a:rPr>
                  <a:t>output</a:t>
                </a:r>
                <a:endParaRPr lang="en-US" altLang="zh-TW" dirty="0">
                  <a:latin typeface="Times New Roman" panose="02020603050405020304" pitchFamily="18" charset="0"/>
                  <a:cs typeface="Times New Roman" panose="02020603050405020304" pitchFamily="18" charset="0"/>
                </a:endParaRPr>
              </a:p>
              <a:p>
                <a:pPr marL="0" indent="0">
                  <a:buNone/>
                </a:pPr>
                <a:r>
                  <a:rPr lang="en-US" altLang="zh-TW" dirty="0"/>
                  <a:t>    </a:t>
                </a:r>
                <a14:m>
                  <m:oMath xmlns:m="http://schemas.openxmlformats.org/officeDocument/2006/math">
                    <m:r>
                      <m:rPr>
                        <m:sty m:val="p"/>
                      </m:rPr>
                      <a:rPr lang="en-US" altLang="zh-TW">
                        <a:latin typeface="Cambria Math" panose="02040503050406030204" pitchFamily="18" charset="0"/>
                        <a:cs typeface="Times New Roman" panose="02020603050405020304" pitchFamily="18" charset="0"/>
                      </a:rPr>
                      <m:t>Loss</m:t>
                    </m:r>
                    <m:d>
                      <m:dPr>
                        <m:ctrlPr>
                          <a:rPr lang="en-US" altLang="zh-TW" i="1">
                            <a:latin typeface="Cambria Math" panose="02040503050406030204" pitchFamily="18" charset="0"/>
                            <a:cs typeface="Times New Roman" panose="02020603050405020304" pitchFamily="18" charset="0"/>
                          </a:rPr>
                        </m:ctrlPr>
                      </m:dPr>
                      <m:e>
                        <m:r>
                          <a:rPr lang="en-US" altLang="zh-TW" b="1" i="1">
                            <a:latin typeface="Cambria Math" panose="02040503050406030204" pitchFamily="18" charset="0"/>
                            <a:cs typeface="Times New Roman" panose="02020603050405020304" pitchFamily="18" charset="0"/>
                          </a:rPr>
                          <m:t>𝒘</m:t>
                        </m:r>
                      </m:e>
                    </m:d>
                    <m:r>
                      <a:rPr lang="en-US" altLang="zh-TW" i="1">
                        <a:latin typeface="Cambria Math" panose="02040503050406030204" pitchFamily="18" charset="0"/>
                        <a:cs typeface="Times New Roman" panose="020206030504050203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1</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latin typeface="Cambria Math" panose="02040503050406030204" pitchFamily="18" charset="0"/>
                                <a:cs typeface="Times New Roman" panose="02020603050405020304" pitchFamily="18" charset="0"/>
                              </a:rPr>
                              <m:t>)</m:t>
                            </m:r>
                          </m:e>
                          <m:sup>
                            <m:r>
                              <a:rPr lang="en-US" altLang="zh-TW" i="1">
                                <a:latin typeface="Cambria Math" panose="02040503050406030204" pitchFamily="18" charset="0"/>
                                <a:cs typeface="Times New Roman" panose="02020603050405020304" pitchFamily="18" charset="0"/>
                              </a:rPr>
                              <m:t>2</m:t>
                            </m:r>
                          </m:sup>
                        </m:sSup>
                      </m:e>
                    </m:nary>
                    <m:r>
                      <a:rPr lang="en-US" altLang="zh-TW" b="0" i="1" smtClean="0">
                        <a:latin typeface="Cambria Math" panose="02040503050406030204" pitchFamily="18" charset="0"/>
                        <a:cs typeface="Times New Roman" panose="020206030504050203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1</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smtClean="0">
                            <a:latin typeface="Cambria Math" panose="02040503050406030204" pitchFamily="18" charset="0"/>
                            <a:cs typeface="Times New Roman" panose="02020603050405020304" pitchFamily="18" charset="0"/>
                          </a:rPr>
                        </m:ctrlPr>
                      </m:naryPr>
                      <m:sub>
                        <m:r>
                          <m:rPr>
                            <m:brk m:alnAt="23"/>
                          </m:rPr>
                          <a:rPr lang="en-US" altLang="zh-TW" b="0" i="1" smtClean="0">
                            <a:latin typeface="Cambria Math" panose="02040503050406030204" pitchFamily="18" charset="0"/>
                            <a:cs typeface="Times New Roman" panose="02020603050405020304" pitchFamily="18" charset="0"/>
                          </a:rPr>
                          <m:t>𝑛</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𝑁</m:t>
                        </m:r>
                      </m:sup>
                      <m:e>
                        <m:sSubSup>
                          <m:sSubSupPr>
                            <m:ctrlPr>
                              <a:rPr lang="en-US" altLang="zh-TW" i="1" smtClean="0">
                                <a:latin typeface="Cambria Math" panose="02040503050406030204" pitchFamily="18" charset="0"/>
                                <a:cs typeface="Times New Roman" panose="02020603050405020304" pitchFamily="18" charset="0"/>
                              </a:rPr>
                            </m:ctrlPr>
                          </m:sSubSupPr>
                          <m:e>
                            <m:r>
                              <a:rPr lang="en-US" altLang="zh-TW" b="0" i="1" smtClean="0">
                                <a:latin typeface="Cambria Math" panose="02040503050406030204" pitchFamily="18" charset="0"/>
                                <a:cs typeface="Times New Roman" panose="02020603050405020304" pitchFamily="18" charset="0"/>
                              </a:rPr>
                              <m:t>𝑒</m:t>
                            </m:r>
                          </m:e>
                          <m:sub>
                            <m:r>
                              <a:rPr lang="en-US" altLang="zh-TW" b="0" i="1" smtClean="0">
                                <a:latin typeface="Cambria Math" panose="02040503050406030204" pitchFamily="18" charset="0"/>
                                <a:cs typeface="Times New Roman" panose="02020603050405020304" pitchFamily="18" charset="0"/>
                              </a:rPr>
                              <m:t>𝑁</m:t>
                            </m:r>
                          </m:sub>
                          <m:sup>
                            <m:r>
                              <a:rPr lang="en-US" altLang="zh-TW" b="0" i="1" smtClean="0">
                                <a:latin typeface="Cambria Math" panose="02040503050406030204" pitchFamily="18" charset="0"/>
                                <a:cs typeface="Times New Roman" panose="02020603050405020304" pitchFamily="18" charset="0"/>
                              </a:rPr>
                              <m:t>2</m:t>
                            </m:r>
                          </m:sup>
                        </m:sSubSup>
                      </m:e>
                    </m:nary>
                  </m:oMath>
                </a14:m>
                <a:endParaRPr lang="en-US" altLang="zh-TW" dirty="0"/>
              </a:p>
              <a:p>
                <a:r>
                  <a:rPr lang="en-US" altLang="zh-TW" dirty="0" smtClean="0">
                    <a:latin typeface="Times New Roman" panose="02020603050405020304" pitchFamily="18" charset="0"/>
                    <a:cs typeface="Times New Roman" panose="02020603050405020304" pitchFamily="18" charset="0"/>
                  </a:rPr>
                  <a:t>Minimize </a:t>
                </a:r>
                <a:r>
                  <a:rPr lang="en-US" altLang="zh-TW" dirty="0">
                    <a:latin typeface="Times New Roman" panose="02020603050405020304" pitchFamily="18" charset="0"/>
                    <a:cs typeface="Times New Roman" panose="02020603050405020304" pitchFamily="18" charset="0"/>
                  </a:rPr>
                  <a:t>the loss function </a:t>
                </a:r>
                <a:r>
                  <a:rPr lang="en-US" altLang="zh-TW" i="1" dirty="0" smtClean="0">
                    <a:latin typeface="Times New Roman" panose="02020603050405020304" pitchFamily="18" charset="0"/>
                    <a:cs typeface="Times New Roman" panose="02020603050405020304" pitchFamily="18" charset="0"/>
                  </a:rPr>
                  <a:t>Loss </a:t>
                </a:r>
                <a:r>
                  <a:rPr lang="en-US" altLang="zh-TW" dirty="0" smtClean="0">
                    <a:latin typeface="Times New Roman" panose="02020603050405020304" pitchFamily="18" charset="0"/>
                    <a:cs typeface="Times New Roman" panose="02020603050405020304" pitchFamily="18" charset="0"/>
                  </a:rPr>
                  <a:t>w.r.t </a:t>
                </a:r>
                <a14:m>
                  <m:oMath xmlns:m="http://schemas.openxmlformats.org/officeDocument/2006/math">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TW" dirty="0" smtClean="0">
                    <a:latin typeface="Cambria Math" panose="02040503050406030204" pitchFamily="18" charset="0"/>
                    <a:ea typeface="Cambria Math" panose="02040503050406030204" pitchFamily="18" charset="0"/>
                    <a:cs typeface="Times New Roman" panose="02020603050405020304" pitchFamily="18" charset="0"/>
                  </a:rPr>
                  <a:t>and </a:t>
                </a:r>
                <a14:m>
                  <m:oMath xmlns:m="http://schemas.openxmlformats.org/officeDocument/2006/math">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oMath>
                </a14:m>
                <a:endParaRPr lang="en-US" altLang="zh-TW"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ltLang="zh-TW" dirty="0" smtClean="0"/>
                  <a:t> </a:t>
                </a:r>
                <a14:m>
                  <m:oMath xmlns:m="http://schemas.openxmlformats.org/officeDocument/2006/math">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r>
                          <a:rPr lang="en-US" altLang="zh-TW" b="1" i="1">
                            <a:solidFill>
                              <a:srgbClr val="C00000"/>
                            </a:solidFill>
                            <a:latin typeface="Cambria Math" panose="02040503050406030204" pitchFamily="18" charset="0"/>
                            <a:cs typeface="Times New Roman" panose="02020603050405020304" pitchFamily="18" charset="0"/>
                          </a:rPr>
                          <m:t>𝒘</m:t>
                        </m:r>
                      </m:den>
                    </m:f>
                    <m:r>
                      <a:rPr lang="en-US" altLang="zh-TW" b="1"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b="1" i="1">
                                <a:latin typeface="Cambria Math" panose="02040503050406030204" pitchFamily="18" charset="0"/>
                                <a:cs typeface="Times New Roman" panose="02020603050405020304" pitchFamily="18" charset="0"/>
                              </a:rPr>
                            </m:ctrlPr>
                          </m:mP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1</m:t>
                                      </m:r>
                                    </m:sub>
                                  </m:sSub>
                                </m:den>
                              </m:f>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2</m:t>
                                      </m:r>
                                    </m:sub>
                                  </m:sSub>
                                </m:den>
                              </m:f>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3</m:t>
                                      </m:r>
                                    </m:sub>
                                  </m:sSub>
                                </m:den>
                              </m:f>
                            </m:e>
                          </m:mr>
                        </m:m>
                      </m:e>
                    </m:d>
                    <m:r>
                      <a:rPr lang="en-US" altLang="zh-TW" b="0" i="1" smtClean="0">
                        <a:latin typeface="Cambria Math" panose="02040503050406030204" pitchFamily="18" charset="0"/>
                      </a:rPr>
                      <m:t>=</m:t>
                    </m:r>
                    <m:d>
                      <m:dPr>
                        <m:begChr m:val="["/>
                        <m:endChr m:val="]"/>
                        <m:ctrlPr>
                          <a:rPr lang="en-US" altLang="zh-TW"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b="1" i="1">
                                <a:latin typeface="Cambria Math" panose="02040503050406030204" pitchFamily="18" charset="0"/>
                                <a:cs typeface="Times New Roman" panose="02020603050405020304" pitchFamily="18" charset="0"/>
                              </a:rPr>
                            </m:ctrlPr>
                          </m:mP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b="0" i="1" smtClean="0">
                                          <a:latin typeface="Cambria Math" panose="02040503050406030204" pitchFamily="18" charset="0"/>
                                        </a:rPr>
                                        <m:t>1</m:t>
                                      </m:r>
                                    </m:sub>
                                  </m:sSub>
                                </m:e>
                              </m:nary>
                            </m:e>
                          </m:m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b="0" i="1" smtClean="0">
                                          <a:latin typeface="Cambria Math" panose="02040503050406030204" pitchFamily="18" charset="0"/>
                                        </a:rPr>
                                        <m:t>2</m:t>
                                      </m:r>
                                    </m:sub>
                                  </m:sSub>
                                </m:e>
                              </m:nary>
                            </m:e>
                          </m:m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b="0" i="1" smtClean="0">
                                          <a:latin typeface="Cambria Math" panose="02040503050406030204" pitchFamily="18" charset="0"/>
                                        </a:rPr>
                                        <m:t>3</m:t>
                                      </m:r>
                                    </m:sub>
                                  </m:sSub>
                                </m:e>
                              </m:nary>
                            </m:e>
                          </m:mr>
                        </m:m>
                      </m:e>
                    </m:d>
                    <m:r>
                      <a:rPr lang="en-US" altLang="zh-TW" b="1" i="1" smtClean="0">
                        <a:solidFill>
                          <a:schemeClr val="tx1"/>
                        </a:solidFill>
                        <a:latin typeface="Cambria Math" panose="02040503050406030204" pitchFamily="18" charset="0"/>
                      </a:rPr>
                      <m:t>=</m:t>
                    </m:r>
                    <m:f>
                      <m:fPr>
                        <m:ctrlPr>
                          <a:rPr lang="en-US" altLang="zh-TW" i="1">
                            <a:solidFill>
                              <a:schemeClr val="tx1"/>
                            </a:solidFill>
                            <a:latin typeface="Cambria Math" panose="02040503050406030204" pitchFamily="18" charset="0"/>
                            <a:cs typeface="Times New Roman" panose="02020603050405020304" pitchFamily="18" charset="0"/>
                          </a:rPr>
                        </m:ctrlPr>
                      </m:fPr>
                      <m:num>
                        <m:r>
                          <a:rPr lang="en-US" altLang="zh-TW" i="1">
                            <a:solidFill>
                              <a:schemeClr val="tx1"/>
                            </a:solidFill>
                            <a:latin typeface="Cambria Math" panose="02040503050406030204" pitchFamily="18" charset="0"/>
                            <a:cs typeface="Times New Roman" panose="02020603050405020304" pitchFamily="18" charset="0"/>
                          </a:rPr>
                          <m:t>2</m:t>
                        </m:r>
                      </m:num>
                      <m:den>
                        <m:r>
                          <a:rPr lang="en-US" altLang="zh-TW" i="1">
                            <a:solidFill>
                              <a:schemeClr val="tx1"/>
                            </a:solidFill>
                            <a:latin typeface="Cambria Math" panose="02040503050406030204" pitchFamily="18" charset="0"/>
                            <a:cs typeface="Times New Roman" panose="02020603050405020304" pitchFamily="18" charset="0"/>
                          </a:rPr>
                          <m:t>𝑁</m:t>
                        </m:r>
                      </m:den>
                    </m:f>
                    <m:sSubSup>
                      <m:sSubSupPr>
                        <m:ctrlPr>
                          <a:rPr lang="en-US" altLang="zh-TW" i="1" smtClean="0">
                            <a:solidFill>
                              <a:schemeClr val="tx1"/>
                            </a:solidFill>
                            <a:latin typeface="Cambria Math" panose="02040503050406030204" pitchFamily="18" charset="0"/>
                            <a:cs typeface="Times New Roman" panose="02020603050405020304" pitchFamily="18" charset="0"/>
                          </a:rPr>
                        </m:ctrlPr>
                      </m:sSubSupPr>
                      <m:e>
                        <m:r>
                          <a:rPr lang="en-US" altLang="zh-TW" i="1">
                            <a:latin typeface="Cambria Math" panose="02040503050406030204" pitchFamily="18" charset="0"/>
                            <a:cs typeface="Times New Roman" panose="02020603050405020304" pitchFamily="18" charset="0"/>
                          </a:rPr>
                          <m:t>𝑋</m:t>
                        </m:r>
                      </m:e>
                      <m:sub>
                        <m:r>
                          <a:rPr lang="en-US" altLang="zh-TW" b="0" i="0" smtClean="0">
                            <a:solidFill>
                              <a:schemeClr val="tx1"/>
                            </a:solidFill>
                            <a:latin typeface="Cambria Math" panose="02040503050406030204" pitchFamily="18" charset="0"/>
                            <a:cs typeface="Times New Roman" panose="02020603050405020304" pitchFamily="18" charset="0"/>
                          </a:rPr>
                          <m:t>3</m:t>
                        </m:r>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b="0" i="0" smtClean="0">
                            <a:solidFill>
                              <a:schemeClr val="tx1"/>
                            </a:solidFill>
                            <a:latin typeface="Cambria Math" panose="02040503050406030204" pitchFamily="18" charset="0"/>
                            <a:cs typeface="Times New Roman" panose="02020603050405020304" pitchFamily="18" charset="0"/>
                          </a:rPr>
                          <m:t>N</m:t>
                        </m:r>
                      </m:sub>
                      <m:sup>
                        <m:r>
                          <m:rPr>
                            <m:sty m:val="p"/>
                          </m:rPr>
                          <a:rPr lang="en-US" altLang="zh-TW" i="1">
                            <a:latin typeface="Cambria Math" panose="02040503050406030204" pitchFamily="18" charset="0"/>
                            <a:cs typeface="Times New Roman" panose="02020603050405020304" pitchFamily="18" charset="0"/>
                          </a:rPr>
                          <m:t>T</m:t>
                        </m:r>
                      </m:sup>
                    </m:sSubSup>
                    <m:r>
                      <a:rPr lang="en-US" altLang="zh-TW"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smtClean="0">
                            <a:solidFill>
                              <a:schemeClr val="tx1"/>
                            </a:solidFill>
                            <a:latin typeface="Cambria Math" panose="02040503050406030204" pitchFamily="18" charset="0"/>
                            <a:cs typeface="Times New Roman" panose="02020603050405020304" pitchFamily="18" charset="0"/>
                          </a:rPr>
                        </m:ctrlPr>
                      </m:sSubPr>
                      <m:e>
                        <m:r>
                          <a:rPr lang="en-US" altLang="zh-TW" b="0" i="1" smtClean="0">
                            <a:solidFill>
                              <a:schemeClr val="tx1"/>
                            </a:solidFill>
                            <a:latin typeface="Cambria Math" panose="02040503050406030204" pitchFamily="18" charset="0"/>
                            <a:cs typeface="Times New Roman" panose="02020603050405020304" pitchFamily="18" charset="0"/>
                          </a:rPr>
                          <m:t>𝑒</m:t>
                        </m:r>
                      </m:e>
                      <m:sub>
                        <m:r>
                          <a:rPr lang="en-US" altLang="zh-TW" b="0" i="1" smtClean="0">
                            <a:solidFill>
                              <a:schemeClr val="tx1"/>
                            </a:solidFill>
                            <a:latin typeface="Cambria Math" panose="02040503050406030204" pitchFamily="18" charset="0"/>
                            <a:cs typeface="Times New Roman" panose="02020603050405020304" pitchFamily="18" charset="0"/>
                          </a:rPr>
                          <m:t>𝑁</m:t>
                        </m:r>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i="1" dirty="0"/>
              </a:p>
              <a:p>
                <a:r>
                  <a:rPr lang="en-US" altLang="zh-TW" dirty="0">
                    <a:latin typeface="Times New Roman" panose="02020603050405020304" pitchFamily="18" charset="0"/>
                    <a:cs typeface="Times New Roman" panose="02020603050405020304" pitchFamily="18" charset="0"/>
                  </a:rPr>
                  <a:t>The </a:t>
                </a:r>
                <a:r>
                  <a:rPr lang="en-US" altLang="zh-TW" dirty="0">
                    <a:solidFill>
                      <a:srgbClr val="FF0000"/>
                    </a:solidFill>
                    <a:latin typeface="Times New Roman" panose="02020603050405020304" pitchFamily="18" charset="0"/>
                    <a:cs typeface="Times New Roman" panose="02020603050405020304" pitchFamily="18" charset="0"/>
                  </a:rPr>
                  <a:t>Batch Gradient Decent </a:t>
                </a:r>
                <a:r>
                  <a:rPr lang="en-US" altLang="zh-TW" dirty="0" smtClean="0">
                    <a:latin typeface="Times New Roman" panose="02020603050405020304" pitchFamily="18" charset="0"/>
                    <a:cs typeface="Times New Roman" panose="02020603050405020304" pitchFamily="18" charset="0"/>
                  </a:rPr>
                  <a:t>method </a:t>
                </a:r>
              </a:p>
              <a:p>
                <a:pPr marL="0" indent="0">
                  <a:buNone/>
                </a:pPr>
                <a:r>
                  <a:rPr lang="en-US" altLang="zh-TW" dirty="0" smtClean="0">
                    <a:solidFill>
                      <a:srgbClr val="C00000"/>
                    </a:solidFill>
                    <a:cs typeface="Times New Roman" panose="02020603050405020304" pitchFamily="18" charset="0"/>
                  </a:rPr>
                  <a:t>	</a:t>
                </a:r>
                <a14:m>
                  <m:oMath xmlns:m="http://schemas.openxmlformats.org/officeDocument/2006/math">
                    <m:sSup>
                      <m:sSupPr>
                        <m:ctrlPr>
                          <a:rPr lang="en-US" altLang="zh-TW" i="1" smtClean="0">
                            <a:solidFill>
                              <a:srgbClr val="C00000"/>
                            </a:solidFill>
                            <a:latin typeface="Cambria Math" panose="02040503050406030204" pitchFamily="18" charset="0"/>
                            <a:cs typeface="Times New Roman" panose="02020603050405020304" pitchFamily="18" charset="0"/>
                          </a:rPr>
                        </m:ctrlPr>
                      </m:sSupPr>
                      <m:e>
                        <m:r>
                          <a:rPr lang="en-US" altLang="zh-TW" b="1" i="1">
                            <a:solidFill>
                              <a:srgbClr val="C00000"/>
                            </a:solidFill>
                            <a:latin typeface="Cambria Math" panose="02040503050406030204" pitchFamily="18" charset="0"/>
                            <a:cs typeface="Times New Roman" panose="02020603050405020304" pitchFamily="18" charset="0"/>
                          </a:rPr>
                          <m:t>𝒘</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+1)</m:t>
                        </m:r>
                      </m:sup>
                    </m:sSup>
                    <m:r>
                      <a:rPr lang="en-US" altLang="zh-TW" b="0" i="1" smtClean="0">
                        <a:latin typeface="Cambria Math" panose="02040503050406030204" pitchFamily="18" charset="0"/>
                      </a:rPr>
                      <m:t>=</m:t>
                    </m:r>
                    <m:sSup>
                      <m:sSupPr>
                        <m:ctrlPr>
                          <a:rPr lang="en-US" altLang="zh-TW" i="1">
                            <a:solidFill>
                              <a:srgbClr val="C00000"/>
                            </a:solidFill>
                            <a:latin typeface="Cambria Math" panose="02040503050406030204" pitchFamily="18" charset="0"/>
                            <a:cs typeface="Times New Roman" panose="02020603050405020304" pitchFamily="18" charset="0"/>
                          </a:rPr>
                        </m:ctrlPr>
                      </m:sSupPr>
                      <m:e>
                        <m:r>
                          <a:rPr lang="en-US" altLang="zh-TW" b="1" i="1">
                            <a:solidFill>
                              <a:srgbClr val="C00000"/>
                            </a:solidFill>
                            <a:latin typeface="Cambria Math" panose="02040503050406030204" pitchFamily="18" charset="0"/>
                            <a:cs typeface="Times New Roman" panose="02020603050405020304" pitchFamily="18" charset="0"/>
                          </a:rPr>
                          <m:t>𝒘</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m:t>
                        </m:r>
                        <m:r>
                          <a:rPr lang="en-US" altLang="zh-TW" b="0" i="1" smtClean="0">
                            <a:latin typeface="Cambria Math" panose="02040503050406030204" pitchFamily="18" charset="0"/>
                          </a:rPr>
                          <m:t>𝑜𝑠𝑠</m:t>
                        </m:r>
                      </m:num>
                      <m:den>
                        <m:r>
                          <a:rPr lang="zh-TW" altLang="en-US" i="1">
                            <a:latin typeface="Cambria Math" panose="02040503050406030204" pitchFamily="18" charset="0"/>
                          </a:rPr>
                          <m:t>𝜕</m:t>
                        </m:r>
                        <m:r>
                          <a:rPr lang="en-US" altLang="zh-TW" b="1" i="1">
                            <a:solidFill>
                              <a:srgbClr val="C00000"/>
                            </a:solidFill>
                            <a:latin typeface="Cambria Math" panose="02040503050406030204" pitchFamily="18" charset="0"/>
                            <a:cs typeface="Times New Roman" panose="02020603050405020304" pitchFamily="18" charset="0"/>
                          </a:rPr>
                          <m:t>𝒘</m:t>
                        </m:r>
                      </m:den>
                    </m:f>
                  </m:oMath>
                </a14:m>
                <a:r>
                  <a:rPr lang="zh-TW" altLang="en-US" i="1" dirty="0"/>
                  <a:t> </a:t>
                </a:r>
                <a:endParaRPr lang="en-US" altLang="zh-TW"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1694" y="729355"/>
                <a:ext cx="10896015" cy="6323086"/>
              </a:xfrm>
              <a:blipFill>
                <a:blip r:embed="rId3"/>
                <a:stretch>
                  <a:fillRect l="-1007" t="-1736"/>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pic>
        <p:nvPicPr>
          <p:cNvPr id="7" name="Picture 1"/>
          <p:cNvPicPr>
            <a:picLocks noChangeAspect="1"/>
          </p:cNvPicPr>
          <p:nvPr/>
        </p:nvPicPr>
        <p:blipFill>
          <a:blip r:embed="rId4"/>
          <a:stretch>
            <a:fillRect/>
          </a:stretch>
        </p:blipFill>
        <p:spPr>
          <a:xfrm>
            <a:off x="7731794" y="4100362"/>
            <a:ext cx="4460206" cy="2548689"/>
          </a:xfrm>
          <a:prstGeom prst="rect">
            <a:avLst/>
          </a:prstGeom>
        </p:spPr>
      </p:pic>
    </p:spTree>
    <p:extLst>
      <p:ext uri="{BB962C8B-B14F-4D97-AF65-F5344CB8AC3E}">
        <p14:creationId xmlns:p14="http://schemas.microsoft.com/office/powerpoint/2010/main" val="2824023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679592" y="4371563"/>
                <a:ext cx="4875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𝟑</m:t>
                          </m:r>
                        </m:sub>
                      </m:sSub>
                    </m:oMath>
                  </m:oMathPara>
                </a14:m>
                <a:endParaRPr lang="zh-TW" altLang="en-US" sz="2800" b="1" dirty="0"/>
              </a:p>
            </p:txBody>
          </p:sp>
        </mc:Choice>
        <mc:Fallback xmlns="">
          <p:sp>
            <p:nvSpPr>
              <p:cNvPr id="5" name="矩形 4"/>
              <p:cNvSpPr>
                <a:spLocks noRot="1" noChangeAspect="1" noMove="1" noResize="1" noEditPoints="1" noAdjustHandles="1" noChangeArrowheads="1" noChangeShapeType="1" noTextEdit="1"/>
              </p:cNvSpPr>
              <p:nvPr/>
            </p:nvSpPr>
            <p:spPr>
              <a:xfrm>
                <a:off x="679592" y="4371563"/>
                <a:ext cx="487522"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37668" y="928685"/>
                <a:ext cx="6451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𝟏</m:t>
                          </m:r>
                        </m:sub>
                      </m:sSub>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37668" y="928685"/>
                <a:ext cx="645177"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05985" y="2520429"/>
                <a:ext cx="5663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𝟐</m:t>
                          </m:r>
                        </m:sub>
                      </m:sSub>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605985" y="2520429"/>
                <a:ext cx="566350" cy="523220"/>
              </a:xfrm>
              <a:prstGeom prst="rect">
                <a:avLst/>
              </a:prstGeom>
              <a:blipFill>
                <a:blip r:embed="rId4"/>
                <a:stretch>
                  <a:fillRect/>
                </a:stretch>
              </a:blipFill>
            </p:spPr>
            <p:txBody>
              <a:bodyPr/>
              <a:lstStyle/>
              <a:p>
                <a:r>
                  <a:rPr lang="zh-TW" altLang="en-US">
                    <a:noFill/>
                  </a:rPr>
                  <a:t> </a:t>
                </a:r>
              </a:p>
            </p:txBody>
          </p:sp>
        </mc:Fallback>
      </mc:AlternateContent>
      <p:pic>
        <p:nvPicPr>
          <p:cNvPr id="8" name="圖片 7"/>
          <p:cNvPicPr>
            <a:picLocks noChangeAspect="1"/>
          </p:cNvPicPr>
          <p:nvPr/>
        </p:nvPicPr>
        <p:blipFill>
          <a:blip r:embed="rId5"/>
          <a:stretch>
            <a:fillRect/>
          </a:stretch>
        </p:blipFill>
        <p:spPr>
          <a:xfrm rot="16200000">
            <a:off x="3755149" y="-1759992"/>
            <a:ext cx="1295400" cy="6257925"/>
          </a:xfrm>
          <a:prstGeom prst="rect">
            <a:avLst/>
          </a:prstGeom>
        </p:spPr>
      </p:pic>
      <p:pic>
        <p:nvPicPr>
          <p:cNvPr id="9" name="圖片 8"/>
          <p:cNvPicPr>
            <a:picLocks noChangeAspect="1"/>
          </p:cNvPicPr>
          <p:nvPr/>
        </p:nvPicPr>
        <p:blipFill>
          <a:blip r:embed="rId6"/>
          <a:stretch>
            <a:fillRect/>
          </a:stretch>
        </p:blipFill>
        <p:spPr>
          <a:xfrm rot="16200000">
            <a:off x="3774200" y="-180889"/>
            <a:ext cx="1238250" cy="6238875"/>
          </a:xfrm>
          <a:prstGeom prst="rect">
            <a:avLst/>
          </a:prstGeom>
        </p:spPr>
      </p:pic>
      <p:pic>
        <p:nvPicPr>
          <p:cNvPr id="10" name="圖片 9"/>
          <p:cNvPicPr>
            <a:picLocks noChangeAspect="1"/>
          </p:cNvPicPr>
          <p:nvPr/>
        </p:nvPicPr>
        <p:blipFill>
          <a:blip r:embed="rId7"/>
          <a:stretch>
            <a:fillRect/>
          </a:stretch>
        </p:blipFill>
        <p:spPr>
          <a:xfrm rot="16200000">
            <a:off x="4110694" y="1592810"/>
            <a:ext cx="733425" cy="6257925"/>
          </a:xfrm>
          <a:prstGeom prst="rect">
            <a:avLst/>
          </a:prstGeom>
        </p:spPr>
      </p:pic>
      <mc:AlternateContent xmlns:mc="http://schemas.openxmlformats.org/markup-compatibility/2006" xmlns:a14="http://schemas.microsoft.com/office/drawing/2010/main">
        <mc:Choice Requires="a14">
          <p:sp>
            <p:nvSpPr>
              <p:cNvPr id="11" name="文字方塊 10"/>
              <p:cNvSpPr txBox="1"/>
              <p:nvPr/>
            </p:nvSpPr>
            <p:spPr>
              <a:xfrm>
                <a:off x="8665779" y="1171899"/>
                <a:ext cx="1350580" cy="40169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3200" i="1" smtClean="0">
                              <a:latin typeface="Cambria Math" panose="02040503050406030204" pitchFamily="18" charset="0"/>
                            </a:rPr>
                          </m:ctrlPr>
                        </m:dPr>
                        <m:e>
                          <m:m>
                            <m:mPr>
                              <m:mcs>
                                <m:mc>
                                  <m:mcPr>
                                    <m:count m:val="1"/>
                                    <m:mcJc m:val="center"/>
                                  </m:mcPr>
                                </m:mc>
                              </m:mcs>
                              <m:ctrlPr>
                                <a:rPr lang="en-US" altLang="zh-TW" sz="3200" i="1" smtClean="0">
                                  <a:latin typeface="Cambria Math" panose="02040503050406030204" pitchFamily="18" charset="0"/>
                                </a:rPr>
                              </m:ctrlPr>
                            </m:mPr>
                            <m:mr>
                              <m:e>
                                <m:m>
                                  <m:mPr>
                                    <m:mcs>
                                      <m:mc>
                                        <m:mcPr>
                                          <m:count m:val="1"/>
                                          <m:mcJc m:val="center"/>
                                        </m:mcPr>
                                      </m:mc>
                                    </m:mcs>
                                    <m:ctrlPr>
                                      <a:rPr lang="en-US" altLang="zh-TW" sz="3200" i="1" smtClean="0">
                                        <a:latin typeface="Cambria Math" panose="02040503050406030204" pitchFamily="18" charset="0"/>
                                      </a:rPr>
                                    </m:ctrlPr>
                                  </m:mP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1</m:t>
                                          </m:r>
                                        </m:sub>
                                      </m:sSub>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2</m:t>
                                          </m:r>
                                        </m:sub>
                                      </m:sSub>
                                    </m:e>
                                  </m:mr>
                                  <m:mr>
                                    <m:e>
                                      <m:r>
                                        <a:rPr lang="en-US" altLang="zh-TW" sz="3200"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TW" sz="3200" i="1" smtClean="0">
                                        <a:latin typeface="Cambria Math" panose="02040503050406030204" pitchFamily="18" charset="0"/>
                                      </a:rPr>
                                    </m:ctrlPr>
                                  </m:mPr>
                                  <m:mr>
                                    <m:e>
                                      <m:r>
                                        <m:rPr>
                                          <m:brk m:alnAt="7"/>
                                        </m:rPr>
                                        <a:rPr lang="en-US" altLang="zh-TW" sz="3200" i="1" smtClean="0">
                                          <a:latin typeface="Cambria Math" panose="02040503050406030204" pitchFamily="18" charset="0"/>
                                          <a:ea typeface="Cambria Math" panose="02040503050406030204" pitchFamily="18" charset="0"/>
                                        </a:rPr>
                                        <m:t>⋮</m:t>
                                      </m:r>
                                    </m:e>
                                  </m:mr>
                                  <m:mr>
                                    <m:e>
                                      <m:r>
                                        <a:rPr lang="en-US" altLang="zh-TW" sz="3200" i="1" smtClean="0">
                                          <a:latin typeface="Cambria Math" panose="02040503050406030204" pitchFamily="18" charset="0"/>
                                          <a:ea typeface="Cambria Math" panose="02040503050406030204" pitchFamily="18" charset="0"/>
                                        </a:rPr>
                                        <m:t>⋮</m:t>
                                      </m:r>
                                    </m:e>
                                  </m:mr>
                                  <m:mr>
                                    <m:e>
                                      <m:r>
                                        <a:rPr lang="en-US" altLang="zh-TW" sz="3200"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TW" sz="3200" i="1" smtClean="0">
                                        <a:latin typeface="Cambria Math" panose="02040503050406030204" pitchFamily="18" charset="0"/>
                                      </a:rPr>
                                    </m:ctrlPr>
                                  </m:mPr>
                                  <m:mr>
                                    <m:e>
                                      <m:r>
                                        <m:rPr>
                                          <m:brk m:alnAt="7"/>
                                        </m:rPr>
                                        <a:rPr lang="en-US" altLang="zh-TW" sz="3200" i="1" smtClean="0">
                                          <a:latin typeface="Cambria Math" panose="02040503050406030204" pitchFamily="18" charset="0"/>
                                          <a:ea typeface="Cambria Math" panose="02040503050406030204" pitchFamily="18" charset="0"/>
                                        </a:rPr>
                                        <m:t>⋮</m:t>
                                      </m:r>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𝑁</m:t>
                                          </m:r>
                                          <m:r>
                                            <a:rPr lang="en-US" altLang="zh-TW" sz="3200" b="0" i="1" smtClean="0">
                                              <a:latin typeface="Cambria Math" panose="02040503050406030204" pitchFamily="18" charset="0"/>
                                            </a:rPr>
                                            <m:t>−1</m:t>
                                          </m:r>
                                        </m:sub>
                                      </m:sSub>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i="1">
                                              <a:latin typeface="Cambria Math" panose="02040503050406030204" pitchFamily="18" charset="0"/>
                                            </a:rPr>
                                            <m:t>𝑁</m:t>
                                          </m:r>
                                        </m:sub>
                                      </m:sSub>
                                    </m:e>
                                  </m:mr>
                                </m:m>
                              </m:e>
                            </m:mr>
                          </m:m>
                        </m:e>
                      </m:d>
                    </m:oMath>
                  </m:oMathPara>
                </a14:m>
                <a:endParaRPr lang="zh-TW" altLang="en-US" sz="32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8665779" y="1171899"/>
                <a:ext cx="1350580" cy="401693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292142" y="225516"/>
                <a:ext cx="1276823" cy="6796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3600" i="1">
                              <a:latin typeface="Cambria Math" panose="02040503050406030204" pitchFamily="18" charset="0"/>
                              <a:cs typeface="Times New Roman" panose="02020603050405020304" pitchFamily="18" charset="0"/>
                            </a:rPr>
                          </m:ctrlPr>
                        </m:sSubSupPr>
                        <m:e>
                          <m:r>
                            <a:rPr lang="en-US" altLang="zh-TW" sz="3600" i="1">
                              <a:latin typeface="Cambria Math" panose="02040503050406030204" pitchFamily="18" charset="0"/>
                              <a:cs typeface="Times New Roman" panose="02020603050405020304" pitchFamily="18" charset="0"/>
                            </a:rPr>
                            <m:t>𝑋</m:t>
                          </m:r>
                        </m:e>
                        <m:sub>
                          <m:r>
                            <a:rPr lang="en-US" altLang="zh-TW" sz="3600">
                              <a:latin typeface="Cambria Math" panose="02040503050406030204" pitchFamily="18" charset="0"/>
                              <a:cs typeface="Times New Roman" panose="02020603050405020304" pitchFamily="18" charset="0"/>
                            </a:rPr>
                            <m:t>3</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3600">
                              <a:latin typeface="Cambria Math" panose="02040503050406030204" pitchFamily="18" charset="0"/>
                              <a:cs typeface="Times New Roman" panose="02020603050405020304" pitchFamily="18" charset="0"/>
                            </a:rPr>
                            <m:t>N</m:t>
                          </m:r>
                        </m:sub>
                        <m:sup>
                          <m:r>
                            <m:rPr>
                              <m:sty m:val="p"/>
                            </m:rPr>
                            <a:rPr lang="en-US" altLang="zh-TW" sz="3600" i="1">
                              <a:latin typeface="Cambria Math" panose="02040503050406030204" pitchFamily="18" charset="0"/>
                              <a:cs typeface="Times New Roman" panose="02020603050405020304" pitchFamily="18" charset="0"/>
                            </a:rPr>
                            <m:t>T</m:t>
                          </m:r>
                        </m:sup>
                      </m:sSubSup>
                    </m:oMath>
                  </m:oMathPara>
                </a14:m>
                <a:endParaRPr lang="zh-TW" altLang="en-US" sz="3600" dirty="0"/>
              </a:p>
            </p:txBody>
          </p:sp>
        </mc:Choice>
        <mc:Fallback xmlns="">
          <p:sp>
            <p:nvSpPr>
              <p:cNvPr id="12" name="矩形 11"/>
              <p:cNvSpPr>
                <a:spLocks noRot="1" noChangeAspect="1" noMove="1" noResize="1" noEditPoints="1" noAdjustHandles="1" noChangeArrowheads="1" noChangeShapeType="1" noTextEdit="1"/>
              </p:cNvSpPr>
              <p:nvPr/>
            </p:nvSpPr>
            <p:spPr>
              <a:xfrm>
                <a:off x="4292142" y="225516"/>
                <a:ext cx="1276823" cy="679673"/>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683028" y="136712"/>
                <a:ext cx="122251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cs typeface="Times New Roman" panose="02020603050405020304" pitchFamily="18" charset="0"/>
                            </a:rPr>
                          </m:ctrlPr>
                        </m:sSubPr>
                        <m:e>
                          <m:r>
                            <a:rPr lang="en-US" altLang="zh-TW" sz="3600" i="1">
                              <a:latin typeface="Cambria Math" panose="02040503050406030204" pitchFamily="18" charset="0"/>
                              <a:cs typeface="Times New Roman" panose="02020603050405020304" pitchFamily="18" charset="0"/>
                            </a:rPr>
                            <m:t>𝑒</m:t>
                          </m:r>
                        </m:e>
                        <m:sub>
                          <m:r>
                            <a:rPr lang="en-US" altLang="zh-TW" sz="3600" i="1">
                              <a:latin typeface="Cambria Math" panose="02040503050406030204" pitchFamily="18" charset="0"/>
                              <a:cs typeface="Times New Roman" panose="02020603050405020304" pitchFamily="18" charset="0"/>
                            </a:rPr>
                            <m:t>𝑁</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zh-TW" altLang="en-US" sz="3600" dirty="0"/>
              </a:p>
            </p:txBody>
          </p:sp>
        </mc:Choice>
        <mc:Fallback xmlns="">
          <p:sp>
            <p:nvSpPr>
              <p:cNvPr id="13" name="矩形 12"/>
              <p:cNvSpPr>
                <a:spLocks noRot="1" noChangeAspect="1" noMove="1" noResize="1" noEditPoints="1" noAdjustHandles="1" noChangeArrowheads="1" noChangeShapeType="1" noTextEdit="1"/>
              </p:cNvSpPr>
              <p:nvPr/>
            </p:nvSpPr>
            <p:spPr>
              <a:xfrm>
                <a:off x="8683028" y="136712"/>
                <a:ext cx="1222514" cy="64633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98040" y="136712"/>
                <a:ext cx="66717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4000" i="1">
                          <a:latin typeface="Cambria Math" panose="02040503050406030204" pitchFamily="18" charset="0"/>
                          <a:ea typeface="Cambria Math" panose="02040503050406030204" pitchFamily="18" charset="0"/>
                        </a:rPr>
                        <m:t>×</m:t>
                      </m:r>
                    </m:oMath>
                  </m:oMathPara>
                </a14:m>
                <a:endParaRPr lang="zh-TW" altLang="en-US" sz="4000" dirty="0"/>
              </a:p>
            </p:txBody>
          </p:sp>
        </mc:Choice>
        <mc:Fallback xmlns="">
          <p:sp>
            <p:nvSpPr>
              <p:cNvPr id="14" name="矩形 13"/>
              <p:cNvSpPr>
                <a:spLocks noRot="1" noChangeAspect="1" noMove="1" noResize="1" noEditPoints="1" noAdjustHandles="1" noChangeArrowheads="1" noChangeShapeType="1" noTextEdit="1"/>
              </p:cNvSpPr>
              <p:nvPr/>
            </p:nvSpPr>
            <p:spPr>
              <a:xfrm>
                <a:off x="7098040" y="136712"/>
                <a:ext cx="667170" cy="707886"/>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67529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590511" y="150427"/>
            <a:ext cx="9312316" cy="6628744"/>
          </a:xfrm>
          <a:prstGeom prst="rect">
            <a:avLst/>
          </a:prstGeom>
        </p:spPr>
      </p:pic>
      <p:pic>
        <p:nvPicPr>
          <p:cNvPr id="5" name="圖片 4"/>
          <p:cNvPicPr>
            <a:picLocks noChangeAspect="1"/>
          </p:cNvPicPr>
          <p:nvPr/>
        </p:nvPicPr>
        <p:blipFill>
          <a:blip r:embed="rId3"/>
          <a:stretch>
            <a:fillRect/>
          </a:stretch>
        </p:blipFill>
        <p:spPr>
          <a:xfrm>
            <a:off x="8009867" y="3675992"/>
            <a:ext cx="2732857" cy="338959"/>
          </a:xfrm>
          <a:prstGeom prst="rect">
            <a:avLst/>
          </a:prstGeom>
        </p:spPr>
      </p:pic>
      <p:sp>
        <p:nvSpPr>
          <p:cNvPr id="6" name="矩形 5"/>
          <p:cNvSpPr/>
          <p:nvPr/>
        </p:nvSpPr>
        <p:spPr>
          <a:xfrm>
            <a:off x="7924800" y="3563008"/>
            <a:ext cx="2817924" cy="451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4"/>
          <a:stretch>
            <a:fillRect/>
          </a:stretch>
        </p:blipFill>
        <p:spPr>
          <a:xfrm>
            <a:off x="8531279" y="1274707"/>
            <a:ext cx="3328935" cy="659195"/>
          </a:xfrm>
          <a:prstGeom prst="rect">
            <a:avLst/>
          </a:prstGeom>
        </p:spPr>
      </p:pic>
      <p:sp>
        <p:nvSpPr>
          <p:cNvPr id="8" name="矩形 7"/>
          <p:cNvSpPr/>
          <p:nvPr/>
        </p:nvSpPr>
        <p:spPr>
          <a:xfrm>
            <a:off x="8491509" y="1164345"/>
            <a:ext cx="3469263" cy="137915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531279" y="1854000"/>
            <a:ext cx="2966838" cy="707886"/>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this is a </a:t>
            </a:r>
            <a:r>
              <a:rPr lang="en-US" altLang="zh-TW" sz="2000" dirty="0" smtClean="0">
                <a:latin typeface="Times New Roman" panose="02020603050405020304" pitchFamily="18" charset="0"/>
                <a:cs typeface="Times New Roman" panose="02020603050405020304" pitchFamily="18" charset="0"/>
              </a:rPr>
              <a:t>scalar, so it </a:t>
            </a:r>
            <a:r>
              <a:rPr lang="en-US" altLang="zh-TW" sz="2000" dirty="0">
                <a:latin typeface="Times New Roman" panose="02020603050405020304" pitchFamily="18" charset="0"/>
                <a:cs typeface="Times New Roman" panose="02020603050405020304" pitchFamily="18" charset="0"/>
              </a:rPr>
              <a:t>has no </a:t>
            </a:r>
            <a:endParaRPr lang="en-US" altLang="zh-TW" sz="2000" dirty="0" smtClean="0">
              <a:latin typeface="Times New Roman" panose="02020603050405020304" pitchFamily="18" charset="0"/>
              <a:cs typeface="Times New Roman" panose="02020603050405020304" pitchFamily="18" charset="0"/>
            </a:endParaRPr>
          </a:p>
          <a:p>
            <a:r>
              <a:rPr lang="en-US" altLang="zh-TW" sz="2000" dirty="0" smtClean="0">
                <a:latin typeface="Times New Roman" panose="02020603050405020304" pitchFamily="18" charset="0"/>
                <a:cs typeface="Times New Roman" panose="02020603050405020304" pitchFamily="18" charset="0"/>
              </a:rPr>
              <a:t>dimensions</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4174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標題 1">
                <a:extLst>
                  <a:ext uri="{FF2B5EF4-FFF2-40B4-BE49-F238E27FC236}">
                    <a16:creationId xmlns:a16="http://schemas.microsoft.com/office/drawing/2014/main" id="{8858E315-B05F-45B5-B88C-2F1F652B5145}"/>
                  </a:ext>
                </a:extLst>
              </p:cNvPr>
              <p:cNvSpPr>
                <a:spLocks noGrp="1"/>
              </p:cNvSpPr>
              <p:nvPr>
                <p:ph type="title"/>
              </p:nvPr>
            </p:nvSpPr>
            <p:spPr>
              <a:xfrm>
                <a:off x="1132796" y="105097"/>
                <a:ext cx="10114908"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When </a:t>
                </a:r>
                <a14:m>
                  <m:oMath xmlns:m="http://schemas.openxmlformats.org/officeDocument/2006/math">
                    <m:r>
                      <a:rPr lang="en-US" altLang="zh-TW" sz="3600" i="1" smtClean="0">
                        <a:solidFill>
                          <a:schemeClr val="tx1"/>
                        </a:solidFill>
                        <a:latin typeface="Cambria Math" panose="02040503050406030204" pitchFamily="18" charset="0"/>
                        <a:cs typeface="Times New Roman" panose="02020603050405020304" pitchFamily="18" charset="0"/>
                      </a:rPr>
                      <m:t>𝑏</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3600" i="1">
                            <a:latin typeface="Cambria Math" panose="02040503050406030204" pitchFamily="18" charset="0"/>
                            <a:cs typeface="Times New Roman" panose="02020603050405020304" pitchFamily="18" charset="0"/>
                          </a:rPr>
                        </m:ctrlPr>
                      </m:sSubPr>
                      <m:e>
                        <m:r>
                          <a:rPr lang="en-US" altLang="zh-TW" sz="3600" i="1">
                            <a:latin typeface="Cambria Math" panose="02040503050406030204" pitchFamily="18" charset="0"/>
                            <a:cs typeface="Times New Roman" panose="02020603050405020304" pitchFamily="18" charset="0"/>
                          </a:rPr>
                          <m:t>𝑤</m:t>
                        </m:r>
                      </m:e>
                      <m:sub>
                        <m:r>
                          <a:rPr lang="en-US" altLang="zh-TW" sz="3600" b="0" i="1" smtClean="0">
                            <a:latin typeface="Cambria Math" panose="02040503050406030204" pitchFamily="18" charset="0"/>
                            <a:cs typeface="Times New Roman" panose="02020603050405020304" pitchFamily="18" charset="0"/>
                          </a:rPr>
                          <m:t>1</m:t>
                        </m:r>
                      </m:sub>
                    </m:sSub>
                    <m:r>
                      <a:rPr lang="en-US" altLang="zh-TW" sz="3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3600" b="0" i="1" smtClean="0">
                        <a:solidFill>
                          <a:schemeClr val="tx1"/>
                        </a:solidFill>
                        <a:latin typeface="Cambria Math" panose="02040503050406030204" pitchFamily="18" charset="0"/>
                        <a:cs typeface="Times New Roman" panose="02020603050405020304" pitchFamily="18" charset="0"/>
                      </a:rPr>
                      <m:t>0</m:t>
                    </m:r>
                  </m:oMath>
                </a14:m>
                <a:r>
                  <a:rPr lang="en-US" altLang="zh-TW" sz="3600" b="1"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sz="3600" i="1">
                        <a:solidFill>
                          <a:srgbClr val="006600"/>
                        </a:solidFill>
                        <a:latin typeface="Cambria Math" panose="02040503050406030204" pitchFamily="18" charset="0"/>
                        <a:cs typeface="Times New Roman" panose="02020603050405020304" pitchFamily="18" charset="0"/>
                      </a:rPr>
                      <m:t>𝑦</m:t>
                    </m:r>
                    <m:r>
                      <a:rPr lang="en-US" altLang="zh-TW" sz="3600" i="1">
                        <a:latin typeface="Cambria Math" panose="02040503050406030204" pitchFamily="18" charset="0"/>
                        <a:cs typeface="Times New Roman" panose="02020603050405020304" pitchFamily="18" charset="0"/>
                      </a:rPr>
                      <m:t>=</m:t>
                    </m:r>
                    <m:r>
                      <a:rPr lang="en-US" altLang="zh-TW" sz="3600" b="0" i="1" smtClean="0">
                        <a:latin typeface="Cambria Math" panose="02040503050406030204" pitchFamily="18" charset="0"/>
                        <a:cs typeface="Times New Roman" panose="02020603050405020304" pitchFamily="18" charset="0"/>
                      </a:rPr>
                      <m:t>𝑣</m:t>
                    </m:r>
                  </m:oMath>
                </a14:m>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Multiple</a:t>
                </a:r>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Regression</a:t>
                </a:r>
                <a:endParaRPr lang="zh-TW" altLang="en-US" sz="3600" b="1" dirty="0">
                  <a:latin typeface="Times New Roman" panose="02020603050405020304" pitchFamily="18" charset="0"/>
                  <a:cs typeface="Times New Roman" panose="02020603050405020304" pitchFamily="18" charset="0"/>
                </a:endParaRPr>
              </a:p>
            </p:txBody>
          </p:sp>
        </mc:Choice>
        <mc:Fallback xmlns="">
          <p:sp>
            <p:nvSpPr>
              <p:cNvPr id="7" name="標題 1">
                <a:extLst>
                  <a:ext uri="{FF2B5EF4-FFF2-40B4-BE49-F238E27FC236}">
                    <a16:creationId xmlns:a16="http://schemas.microsoft.com/office/drawing/2014/main" id="{8858E315-B05F-45B5-B88C-2F1F652B5145}"/>
                  </a:ext>
                </a:extLst>
              </p:cNvPr>
              <p:cNvSpPr>
                <a:spLocks noGrp="1" noRot="1" noChangeAspect="1" noMove="1" noResize="1" noEditPoints="1" noAdjustHandles="1" noChangeArrowheads="1" noChangeShapeType="1" noTextEdit="1"/>
              </p:cNvSpPr>
              <p:nvPr>
                <p:ph type="title"/>
              </p:nvPr>
            </p:nvSpPr>
            <p:spPr>
              <a:xfrm>
                <a:off x="1132796" y="105097"/>
                <a:ext cx="10114908" cy="718608"/>
              </a:xfrm>
              <a:blipFill>
                <a:blip r:embed="rId3"/>
                <a:stretch>
                  <a:fillRect l="-1869" t="-11864" b="-220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112728" y="1223098"/>
                <a:ext cx="10079272" cy="49096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cs typeface="Times New Roman" panose="02020603050405020304" pitchFamily="18" charset="0"/>
                            </a:rPr>
                          </m:ctrlPr>
                        </m:sSubPr>
                        <m:e>
                          <m:acc>
                            <m:accPr>
                              <m:chr m:val="̂"/>
                              <m:ctrlPr>
                                <a:rPr lang="en-US" altLang="zh-TW" sz="2800" b="0" i="1" smtClean="0">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1</m:t>
                          </m:r>
                        </m:sub>
                      </m:sSub>
                      <m:r>
                        <a:rPr lang="en-US" altLang="zh-TW" sz="2800" i="1" smtClean="0">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r>
                            <a:rPr lang="en-US" altLang="zh-TW" sz="2800" b="0" i="0" smtClean="0">
                              <a:latin typeface="Cambria Math" panose="02040503050406030204" pitchFamily="18" charset="0"/>
                              <a:cs typeface="Times New Roman" panose="02020603050405020304" pitchFamily="18" charset="0"/>
                            </a:rPr>
                            <m:t>1</m:t>
                          </m:r>
                          <m:r>
                            <a:rPr lang="en-US" altLang="zh-TW" sz="2800" b="1" i="1" smtClean="0">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b="0" i="1" smtClean="0">
                                  <a:solidFill>
                                    <a:schemeClr val="tx1"/>
                                  </a:solidFill>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b="0" i="1" smtClean="0">
                                  <a:latin typeface="Cambria Math" panose="02040503050406030204" pitchFamily="18" charset="0"/>
                                  <a:cs typeface="Times New Roman" panose="02020603050405020304" pitchFamily="18" charset="0"/>
                                </a:rPr>
                                <m:t>3</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1</m:t>
                              </m:r>
                              <m:r>
                                <a:rPr lang="en-US" altLang="zh-TW" sz="2800" b="0" i="1" smtClean="0">
                                  <a:latin typeface="Cambria Math" panose="02040503050406030204" pitchFamily="18" charset="0"/>
                                  <a:cs typeface="Times New Roman" panose="02020603050405020304" pitchFamily="18" charset="0"/>
                                </a:rPr>
                                <m:t>4</m:t>
                              </m:r>
                            </m:sub>
                          </m:sSub>
                        </m:e>
                      </m:d>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b="1" i="1" smtClean="0">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2</m:t>
                                          </m:r>
                                        </m:sub>
                                      </m:sSub>
                                    </m:e>
                                  </m:mr>
                                </m:m>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3</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4</m:t>
                                    </m:r>
                                  </m:sub>
                                </m:sSub>
                              </m:e>
                            </m:mr>
                          </m:m>
                        </m:e>
                      </m:d>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i="1" dirty="0" smtClean="0">
                  <a:latin typeface="Cambria Math" panose="02040503050406030204" pitchFamily="18" charset="0"/>
                  <a:cs typeface="Times New Roman" panose="02020603050405020304" pitchFamily="18" charset="0"/>
                </a:endParaRPr>
              </a:p>
              <a:p>
                <a:r>
                  <a:rPr lang="en-US" altLang="zh-TW" sz="2800" dirty="0" smtClean="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i="1" dirty="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d>
                        <m:dPr>
                          <m:begChr m:val="["/>
                          <m:endChr m:val="]"/>
                          <m:ctrlPr>
                            <a:rPr lang="en-US" altLang="zh-TW" sz="2800" b="1" i="1">
                              <a:latin typeface="Cambria Math" panose="02040503050406030204" pitchFamily="18" charset="0"/>
                              <a:cs typeface="Times New Roman" panose="02020603050405020304" pitchFamily="18" charset="0"/>
                            </a:rPr>
                          </m:ctrlPr>
                        </m:dPr>
                        <m:e>
                          <m:r>
                            <a:rPr lang="en-US" altLang="zh-TW" sz="2800" b="0" i="1" smtClean="0">
                              <a:latin typeface="Cambria Math" panose="02040503050406030204" pitchFamily="18" charset="0"/>
                              <a:cs typeface="Times New Roman" panose="02020603050405020304" pitchFamily="18" charset="0"/>
                            </a:rPr>
                            <m:t>1</m:t>
                          </m:r>
                          <m:r>
                            <a:rPr lang="en-US" altLang="zh-TW" sz="2800" b="1" i="1" smtClean="0">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cs typeface="Times New Roman" panose="02020603050405020304" pitchFamily="18" charset="0"/>
                                </a:rPr>
                                <m:t>2</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cs typeface="Times New Roman" panose="02020603050405020304" pitchFamily="18" charset="0"/>
                                </a:rPr>
                                <m:t>3</m:t>
                              </m:r>
                            </m:sub>
                          </m:sSub>
                          <m:r>
                            <m:rPr>
                              <m:nor/>
                            </m:rPr>
                            <a:rPr lang="en-US" altLang="zh-TW" sz="2800" dirty="0">
                              <a:latin typeface="Times New Roman" panose="020206030504050203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cs typeface="Times New Roman" panose="02020603050405020304" pitchFamily="18" charset="0"/>
                                </a:rPr>
                                <m:t>4</m:t>
                              </m:r>
                            </m:sub>
                          </m:sSub>
                        </m:e>
                      </m:d>
                      <m:d>
                        <m:dPr>
                          <m:begChr m:val="["/>
                          <m:endChr m:val="]"/>
                          <m:ctrlPr>
                            <a:rPr lang="en-US" altLang="zh-TW" sz="2800"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1"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b="1" i="1" smtClean="0">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2</m:t>
                                          </m:r>
                                        </m:sub>
                                      </m:sSub>
                                    </m:e>
                                  </m:mr>
                                </m:m>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3</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𝑤</m:t>
                                    </m:r>
                                  </m:e>
                                  <m:sub>
                                    <m:r>
                                      <a:rPr lang="en-US" altLang="zh-TW" sz="2800" b="0" i="1" smtClean="0">
                                        <a:latin typeface="Cambria Math" panose="02040503050406030204" pitchFamily="18" charset="0"/>
                                        <a:cs typeface="Times New Roman" panose="02020603050405020304" pitchFamily="18" charset="0"/>
                                      </a:rPr>
                                      <m:t>4</m:t>
                                    </m:r>
                                  </m:sub>
                                </m:sSub>
                              </m:e>
                            </m:mr>
                          </m:m>
                        </m:e>
                      </m:d>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𝑁</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𝑁</m:t>
                          </m:r>
                        </m:sub>
                      </m:sSub>
                    </m:oMath>
                  </m:oMathPara>
                </a14:m>
                <a:endParaRPr lang="en-US" altLang="zh-TW" sz="2800" dirty="0" smtClean="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800" b="0" i="0" smtClean="0">
                          <a:latin typeface="Cambria Math" panose="02040503050406030204" pitchFamily="18" charset="0"/>
                          <a:cs typeface="Times New Roman" panose="02020603050405020304" pitchFamily="18" charset="0"/>
                        </a:rPr>
                        <m:t>Loss</m:t>
                      </m:r>
                      <m:d>
                        <m:dPr>
                          <m:ctrlPr>
                            <a:rPr lang="en-US" altLang="zh-TW" sz="2800" b="0" i="1" smtClean="0">
                              <a:latin typeface="Cambria Math" panose="02040503050406030204" pitchFamily="18" charset="0"/>
                              <a:cs typeface="Times New Roman" panose="02020603050405020304" pitchFamily="18" charset="0"/>
                            </a:rPr>
                          </m:ctrlPr>
                        </m:dPr>
                        <m:e>
                          <m:r>
                            <a:rPr lang="en-US" altLang="zh-TW" sz="2800" b="1" i="1" smtClean="0">
                              <a:latin typeface="Cambria Math" panose="02040503050406030204" pitchFamily="18" charset="0"/>
                              <a:cs typeface="Times New Roman" panose="02020603050405020304" pitchFamily="18" charset="0"/>
                            </a:rPr>
                            <m:t>𝒘</m:t>
                          </m:r>
                        </m:e>
                      </m:d>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r>
                        <a:rPr lang="en-US" altLang="zh-TW" sz="2800" b="0" i="1" smtClean="0">
                          <a:latin typeface="Cambria Math" panose="02040503050406030204" pitchFamily="18" charset="0"/>
                          <a:cs typeface="Times New Roman" panose="02020603050405020304" pitchFamily="18" charset="0"/>
                        </a:rPr>
                        <m:t>, </m:t>
                      </m:r>
                      <m:sSub>
                        <m:sSubPr>
                          <m:ctrlPr>
                            <a:rPr lang="en-US" altLang="zh-TW" sz="2800" b="1" i="1" smtClean="0">
                              <a:latin typeface="Cambria Math" panose="02040503050406030204" pitchFamily="18" charset="0"/>
                              <a:cs typeface="Times New Roman" panose="02020603050405020304" pitchFamily="18" charset="0"/>
                            </a:rPr>
                          </m:ctrlPr>
                        </m:sSubPr>
                        <m:e>
                          <m:acc>
                            <m:accPr>
                              <m:chr m:val="̂"/>
                              <m:ctrlPr>
                                <a:rPr lang="en-US" altLang="zh-TW" sz="2800" b="1" i="1">
                                  <a:latin typeface="Cambria Math" panose="02040503050406030204" pitchFamily="18" charset="0"/>
                                  <a:cs typeface="Times New Roman" panose="02020603050405020304" pitchFamily="18" charset="0"/>
                                </a:rPr>
                              </m:ctrlPr>
                            </m:accPr>
                            <m:e>
                              <m:r>
                                <a:rPr lang="en-US" altLang="zh-TW" sz="2800" b="1" i="1">
                                  <a:latin typeface="Cambria Math" panose="02040503050406030204" pitchFamily="18" charset="0"/>
                                  <a:cs typeface="Times New Roman" panose="02020603050405020304" pitchFamily="18" charset="0"/>
                                </a:rPr>
                                <m:t>𝒚</m:t>
                              </m:r>
                            </m:e>
                          </m:acc>
                        </m:e>
                        <m:sub>
                          <m:r>
                            <a:rPr lang="en-US" altLang="zh-TW" sz="2800" b="0" i="1" smtClean="0">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1" i="1" smtClean="0">
                          <a:latin typeface="Cambria Math" panose="02040503050406030204" pitchFamily="18" charset="0"/>
                          <a:cs typeface="Times New Roman" panose="02020603050405020304" pitchFamily="18" charset="0"/>
                        </a:rPr>
                        <m:t>=</m:t>
                      </m:r>
                      <m:d>
                        <m:dPr>
                          <m:begChr m:val="["/>
                          <m:endChr m:val="]"/>
                          <m:ctrlPr>
                            <a:rPr lang="en-US" altLang="zh-TW" sz="2800" b="1" i="1" smtClean="0">
                              <a:latin typeface="Cambria Math" panose="02040503050406030204" pitchFamily="18" charset="0"/>
                              <a:cs typeface="Times New Roman" panose="02020603050405020304" pitchFamily="18" charset="0"/>
                            </a:rPr>
                          </m:ctrlPr>
                        </m:dPr>
                        <m:e>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𝟏</m:t>
                              </m:r>
                            </m:e>
                            <m:sub>
                              <m:r>
                                <a:rPr lang="en-US" altLang="zh-TW" sz="2800" i="1">
                                  <a:latin typeface="Cambria Math" panose="02040503050406030204" pitchFamily="18" charset="0"/>
                                  <a:cs typeface="Times New Roman" panose="02020603050405020304" pitchFamily="18" charset="0"/>
                                </a:rPr>
                                <m:t>𝑁</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1" i="1" smtClean="0">
                              <a:latin typeface="Cambria Math" panose="02040503050406030204" pitchFamily="18" charset="0"/>
                              <a:cs typeface="Times New Roman" panose="02020603050405020304" pitchFamily="18" charset="0"/>
                            </a:rPr>
                            <m:t>   </m:t>
                          </m:r>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𝑿</m:t>
                              </m:r>
                            </m:e>
                            <m:sub>
                              <m:r>
                                <a:rPr lang="en-US" altLang="zh-TW" sz="2800" b="0" i="1" smtClean="0">
                                  <a:latin typeface="Cambria Math" panose="02040503050406030204" pitchFamily="18" charset="0"/>
                                  <a:cs typeface="Times New Roman" panose="02020603050405020304" pitchFamily="18" charset="0"/>
                                </a:rPr>
                                <m:t>𝑁</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×3</m:t>
                              </m:r>
                            </m:sub>
                          </m:sSub>
                        </m:e>
                      </m:d>
                      <m:r>
                        <a:rPr lang="en-US" altLang="zh-TW" sz="2800" b="1" i="1" smtClean="0">
                          <a:latin typeface="Cambria Math" panose="02040503050406030204" pitchFamily="18" charset="0"/>
                          <a:cs typeface="Times New Roman" panose="02020603050405020304" pitchFamily="18" charset="0"/>
                        </a:rPr>
                        <m:t> </m:t>
                      </m:r>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𝒘</m:t>
                          </m:r>
                        </m:e>
                        <m:sub>
                          <m:r>
                            <a:rPr lang="en-US" altLang="zh-TW" sz="2800" b="0" i="1" smtClean="0">
                              <a:latin typeface="Cambria Math" panose="02040503050406030204" pitchFamily="18" charset="0"/>
                              <a:cs typeface="Times New Roman" panose="02020603050405020304" pitchFamily="18" charset="0"/>
                            </a:rPr>
                            <m:t>4</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b="1" dirty="0" smtClean="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2112728" y="1223098"/>
                <a:ext cx="10079272" cy="4909614"/>
              </a:xfrm>
              <a:prstGeom prst="rect">
                <a:avLst/>
              </a:prstGeom>
              <a:blipFill>
                <a:blip r:embed="rId4"/>
                <a:stretch>
                  <a:fillRect/>
                </a:stretch>
              </a:blipFill>
            </p:spPr>
            <p:txBody>
              <a:bodyPr/>
              <a:lstStyle/>
              <a:p>
                <a:r>
                  <a:rPr lang="zh-TW" altLang="en-US">
                    <a:noFill/>
                  </a:rPr>
                  <a:t> </a:t>
                </a:r>
              </a:p>
            </p:txBody>
          </p:sp>
        </mc:Fallback>
      </mc:AlternateContent>
      <p:pic>
        <p:nvPicPr>
          <p:cNvPr id="2" name="圖片 1"/>
          <p:cNvPicPr>
            <a:picLocks noChangeAspect="1"/>
          </p:cNvPicPr>
          <p:nvPr/>
        </p:nvPicPr>
        <p:blipFill>
          <a:blip r:embed="rId5"/>
          <a:stretch>
            <a:fillRect/>
          </a:stretch>
        </p:blipFill>
        <p:spPr>
          <a:xfrm>
            <a:off x="109537" y="1223098"/>
            <a:ext cx="3433347" cy="2528559"/>
          </a:xfrm>
          <a:prstGeom prst="rect">
            <a:avLst/>
          </a:prstGeom>
        </p:spPr>
      </p:pic>
    </p:spTree>
    <p:extLst>
      <p:ext uri="{BB962C8B-B14F-4D97-AF65-F5344CB8AC3E}">
        <p14:creationId xmlns:p14="http://schemas.microsoft.com/office/powerpoint/2010/main" val="20777800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54749" y="784990"/>
            <a:ext cx="10917056" cy="3061795"/>
          </a:xfrm>
          <a:prstGeom prst="rect">
            <a:avLst/>
          </a:prstGeom>
        </p:spPr>
      </p:pic>
    </p:spTree>
    <p:extLst>
      <p:ext uri="{BB962C8B-B14F-4D97-AF65-F5344CB8AC3E}">
        <p14:creationId xmlns:p14="http://schemas.microsoft.com/office/powerpoint/2010/main" val="29908645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1694" y="729355"/>
                <a:ext cx="10896015" cy="6323086"/>
              </a:xfrm>
            </p:spPr>
            <p:txBody>
              <a:bodyPr>
                <a:normAutofit/>
              </a:bodyPr>
              <a:lstStyle/>
              <a:p>
                <a:r>
                  <a:rPr lang="en-US" altLang="zh-TW" dirty="0" smtClean="0">
                    <a:latin typeface="Times New Roman" panose="02020603050405020304" pitchFamily="18" charset="0"/>
                    <a:cs typeface="Times New Roman" panose="02020603050405020304" pitchFamily="18" charset="0"/>
                  </a:rPr>
                  <a:t>The </a:t>
                </a:r>
                <a:r>
                  <a:rPr lang="en-US" altLang="zh-TW" dirty="0">
                    <a:latin typeface="Times New Roman" panose="02020603050405020304" pitchFamily="18" charset="0"/>
                    <a:cs typeface="Times New Roman" panose="02020603050405020304" pitchFamily="18" charset="0"/>
                  </a:rPr>
                  <a:t>loss function for </a:t>
                </a:r>
                <a:r>
                  <a:rPr lang="en-US" altLang="zh-TW" dirty="0" smtClean="0">
                    <a:latin typeface="Times New Roman" panose="02020603050405020304" pitchFamily="18" charset="0"/>
                    <a:cs typeface="Times New Roman" panose="02020603050405020304" pitchFamily="18" charset="0"/>
                  </a:rPr>
                  <a:t>output</a:t>
                </a:r>
                <a:endParaRPr lang="en-US" altLang="zh-TW"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TW">
                          <a:latin typeface="Cambria Math" panose="02040503050406030204" pitchFamily="18" charset="0"/>
                          <a:cs typeface="Times New Roman" panose="02020603050405020304" pitchFamily="18" charset="0"/>
                        </a:rPr>
                        <m:t>Loss</m:t>
                      </m:r>
                      <m:d>
                        <m:dPr>
                          <m:ctrlPr>
                            <a:rPr lang="en-US" altLang="zh-TW" i="1">
                              <a:latin typeface="Cambria Math" panose="02040503050406030204" pitchFamily="18" charset="0"/>
                              <a:cs typeface="Times New Roman" panose="02020603050405020304" pitchFamily="18" charset="0"/>
                            </a:rPr>
                          </m:ctrlPr>
                        </m:dPr>
                        <m:e>
                          <m:r>
                            <a:rPr lang="en-US" altLang="zh-TW" b="1" i="1">
                              <a:latin typeface="Cambria Math" panose="02040503050406030204" pitchFamily="18" charset="0"/>
                              <a:cs typeface="Times New Roman" panose="02020603050405020304" pitchFamily="18" charset="0"/>
                            </a:rPr>
                            <m:t>𝒘</m:t>
                          </m:r>
                        </m:e>
                      </m:d>
                      <m:r>
                        <a:rPr lang="en-US" altLang="zh-TW" i="1">
                          <a:latin typeface="Cambria Math" panose="02040503050406030204" pitchFamily="18" charset="0"/>
                          <a:cs typeface="Times New Roman" panose="020206030504050203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1</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1</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cs typeface="Times New Roman" panose="02020603050405020304" pitchFamily="18" charset="0"/>
                                    </a:rPr>
                                    <m:t>𝑥</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4</m:t>
                                  </m:r>
                                </m:sub>
                              </m:sSub>
                              <m:sSub>
                                <m:sSubPr>
                                  <m:ctrlPr>
                                    <a:rPr lang="en-US" altLang="zh-TW"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4</m:t>
                                  </m:r>
                                </m:sub>
                              </m:sSub>
                              <m:r>
                                <a:rPr lang="en-US" altLang="zh-TW" i="1">
                                  <a:latin typeface="Cambria Math" panose="02040503050406030204" pitchFamily="18" charset="0"/>
                                  <a:cs typeface="Times New Roman" panose="02020603050405020304" pitchFamily="18" charset="0"/>
                                </a:rPr>
                                <m:t>−</m:t>
                              </m:r>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i="1">
                                  <a:latin typeface="Cambria Math" panose="02040503050406030204" pitchFamily="18" charset="0"/>
                                  <a:cs typeface="Times New Roman" panose="02020603050405020304" pitchFamily="18" charset="0"/>
                                </a:rPr>
                                <m:t>)</m:t>
                              </m:r>
                            </m:e>
                            <m:sup>
                              <m:r>
                                <a:rPr lang="en-US" altLang="zh-TW" i="1">
                                  <a:latin typeface="Cambria Math" panose="02040503050406030204" pitchFamily="18" charset="0"/>
                                  <a:cs typeface="Times New Roman" panose="02020603050405020304" pitchFamily="18" charset="0"/>
                                </a:rPr>
                                <m:t>2</m:t>
                              </m:r>
                            </m:sup>
                          </m:sSup>
                        </m:e>
                      </m:nary>
                      <m:r>
                        <a:rPr lang="en-US" altLang="zh-TW" b="0" i="1" smtClean="0">
                          <a:latin typeface="Cambria Math" panose="02040503050406030204" pitchFamily="18" charset="0"/>
                          <a:cs typeface="Times New Roman" panose="02020603050405020304" pitchFamily="18" charset="0"/>
                        </a:rPr>
                        <m:t>=</m:t>
                      </m:r>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1</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smtClean="0">
                              <a:latin typeface="Cambria Math" panose="02040503050406030204" pitchFamily="18" charset="0"/>
                              <a:cs typeface="Times New Roman" panose="02020603050405020304" pitchFamily="18" charset="0"/>
                            </a:rPr>
                          </m:ctrlPr>
                        </m:naryPr>
                        <m:sub>
                          <m:r>
                            <m:rPr>
                              <m:brk m:alnAt="23"/>
                            </m:rPr>
                            <a:rPr lang="en-US" altLang="zh-TW" b="0" i="1" smtClean="0">
                              <a:latin typeface="Cambria Math" panose="02040503050406030204" pitchFamily="18" charset="0"/>
                              <a:cs typeface="Times New Roman" panose="02020603050405020304" pitchFamily="18" charset="0"/>
                            </a:rPr>
                            <m:t>𝑛</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𝑁</m:t>
                          </m:r>
                        </m:sup>
                        <m:e>
                          <m:sSubSup>
                            <m:sSubSupPr>
                              <m:ctrlPr>
                                <a:rPr lang="en-US" altLang="zh-TW" i="1" smtClean="0">
                                  <a:latin typeface="Cambria Math" panose="02040503050406030204" pitchFamily="18" charset="0"/>
                                  <a:cs typeface="Times New Roman" panose="02020603050405020304" pitchFamily="18" charset="0"/>
                                </a:rPr>
                              </m:ctrlPr>
                            </m:sSubSupPr>
                            <m:e>
                              <m:r>
                                <a:rPr lang="en-US" altLang="zh-TW" b="0" i="1" smtClean="0">
                                  <a:latin typeface="Cambria Math" panose="02040503050406030204" pitchFamily="18" charset="0"/>
                                  <a:cs typeface="Times New Roman" panose="02020603050405020304" pitchFamily="18" charset="0"/>
                                </a:rPr>
                                <m:t>𝑒</m:t>
                              </m:r>
                            </m:e>
                            <m:sub>
                              <m:r>
                                <a:rPr lang="en-US" altLang="zh-TW" b="0" i="1" smtClean="0">
                                  <a:latin typeface="Cambria Math" panose="02040503050406030204" pitchFamily="18" charset="0"/>
                                  <a:cs typeface="Times New Roman" panose="02020603050405020304" pitchFamily="18" charset="0"/>
                                </a:rPr>
                                <m:t>𝑁</m:t>
                              </m:r>
                            </m:sub>
                            <m:sup>
                              <m:r>
                                <a:rPr lang="en-US" altLang="zh-TW" b="0" i="1" smtClean="0">
                                  <a:latin typeface="Cambria Math" panose="02040503050406030204" pitchFamily="18" charset="0"/>
                                  <a:cs typeface="Times New Roman" panose="02020603050405020304" pitchFamily="18" charset="0"/>
                                </a:rPr>
                                <m:t>2</m:t>
                              </m:r>
                            </m:sup>
                          </m:sSubSup>
                        </m:e>
                      </m:nary>
                    </m:oMath>
                  </m:oMathPara>
                </a14:m>
                <a:endParaRPr lang="en-US" altLang="zh-TW" dirty="0"/>
              </a:p>
              <a:p>
                <a:r>
                  <a:rPr lang="en-US" altLang="zh-TW" dirty="0" smtClean="0">
                    <a:latin typeface="Times New Roman" panose="02020603050405020304" pitchFamily="18" charset="0"/>
                    <a:cs typeface="Times New Roman" panose="02020603050405020304" pitchFamily="18" charset="0"/>
                  </a:rPr>
                  <a:t>Minimize </a:t>
                </a:r>
                <a:r>
                  <a:rPr lang="en-US" altLang="zh-TW" dirty="0">
                    <a:latin typeface="Times New Roman" panose="02020603050405020304" pitchFamily="18" charset="0"/>
                    <a:cs typeface="Times New Roman" panose="02020603050405020304" pitchFamily="18" charset="0"/>
                  </a:rPr>
                  <a:t>the loss function </a:t>
                </a:r>
                <a:r>
                  <a:rPr lang="en-US" altLang="zh-TW" i="1" dirty="0" smtClean="0">
                    <a:latin typeface="Times New Roman" panose="02020603050405020304" pitchFamily="18" charset="0"/>
                    <a:cs typeface="Times New Roman" panose="02020603050405020304" pitchFamily="18" charset="0"/>
                  </a:rPr>
                  <a:t>Loss </a:t>
                </a:r>
                <a:r>
                  <a:rPr lang="en-US" altLang="zh-TW" dirty="0" smtClean="0">
                    <a:latin typeface="Times New Roman" panose="02020603050405020304" pitchFamily="18" charset="0"/>
                    <a:cs typeface="Times New Roman" panose="02020603050405020304" pitchFamily="18" charset="0"/>
                  </a:rPr>
                  <a:t>w.r.t </a:t>
                </a:r>
                <a14:m>
                  <m:oMath xmlns:m="http://schemas.openxmlformats.org/officeDocument/2006/math">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TW" dirty="0">
                    <a:latin typeface="Cambria Math" panose="02040503050406030204" pitchFamily="18" charset="0"/>
                    <a:ea typeface="Cambria Math" panose="02040503050406030204" pitchFamily="18" charset="0"/>
                    <a:cs typeface="Times New Roman" panose="02020603050405020304" pitchFamily="18" charset="0"/>
                  </a:rPr>
                  <a:t> and </a:t>
                </a:r>
                <a14:m>
                  <m:oMath xmlns:m="http://schemas.openxmlformats.org/officeDocument/2006/math">
                    <m:sSub>
                      <m:sSubPr>
                        <m:ctrlP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TW"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4</m:t>
                        </m:r>
                      </m:sub>
                    </m:sSub>
                  </m:oMath>
                </a14:m>
                <a:endParaRPr lang="en-US" altLang="zh-TW"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ltLang="zh-TW" dirty="0" smtClean="0"/>
                  <a:t> </a:t>
                </a:r>
                <a14:m>
                  <m:oMath xmlns:m="http://schemas.openxmlformats.org/officeDocument/2006/math">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r>
                          <a:rPr lang="en-US" altLang="zh-TW" b="1" i="1">
                            <a:solidFill>
                              <a:srgbClr val="C00000"/>
                            </a:solidFill>
                            <a:latin typeface="Cambria Math" panose="02040503050406030204" pitchFamily="18" charset="0"/>
                            <a:cs typeface="Times New Roman" panose="02020603050405020304" pitchFamily="18" charset="0"/>
                          </a:rPr>
                          <m:t>𝒘</m:t>
                        </m:r>
                      </m:den>
                    </m:f>
                    <m:r>
                      <a:rPr lang="en-US" altLang="zh-TW" b="1"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b="1"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b="1" i="1" smtClean="0">
                                      <a:latin typeface="Cambria Math" panose="02040503050406030204" pitchFamily="18" charset="0"/>
                                      <a:cs typeface="Times New Roman" panose="02020603050405020304" pitchFamily="18" charset="0"/>
                                    </a:rPr>
                                  </m:ctrlPr>
                                </m:mP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1</m:t>
                                            </m:r>
                                          </m:sub>
                                        </m:sSub>
                                      </m:den>
                                    </m:f>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i="1">
                                                <a:solidFill>
                                                  <a:srgbClr val="C00000"/>
                                                </a:solidFill>
                                                <a:latin typeface="Cambria Math" panose="02040503050406030204" pitchFamily="18" charset="0"/>
                                              </a:rPr>
                                              <m:t>2</m:t>
                                            </m:r>
                                          </m:sub>
                                        </m:sSub>
                                      </m:den>
                                    </m:f>
                                  </m:e>
                                </m:mr>
                              </m:m>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3</m:t>
                                      </m:r>
                                    </m:sub>
                                  </m:sSub>
                                </m:den>
                              </m:f>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𝐿𝑜𝑠𝑠</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4</m:t>
                                      </m:r>
                                    </m:sub>
                                  </m:sSub>
                                </m:den>
                              </m:f>
                            </m:e>
                          </m:mr>
                        </m:m>
                      </m:e>
                    </m:d>
                    <m:r>
                      <a:rPr lang="en-US" altLang="zh-TW" b="0" i="1" smtClean="0">
                        <a:latin typeface="Cambria Math" panose="02040503050406030204" pitchFamily="18" charset="0"/>
                      </a:rPr>
                      <m:t>=</m:t>
                    </m:r>
                    <m:d>
                      <m:dPr>
                        <m:begChr m:val="["/>
                        <m:endChr m:val="]"/>
                        <m:ctrlPr>
                          <a:rPr lang="en-US" altLang="zh-TW" b="1"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b="1"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b="1" i="1" smtClean="0">
                                      <a:latin typeface="Cambria Math" panose="02040503050406030204" pitchFamily="18" charset="0"/>
                                      <a:cs typeface="Times New Roman" panose="02020603050405020304" pitchFamily="18" charset="0"/>
                                    </a:rPr>
                                  </m:ctrlPr>
                                </m:mP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e>
                                    </m:nary>
                                  </m:e>
                                </m:m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i="1">
                                                <a:latin typeface="Cambria Math" panose="02040503050406030204" pitchFamily="18" charset="0"/>
                                              </a:rPr>
                                              <m:t>2</m:t>
                                            </m:r>
                                          </m:sub>
                                        </m:sSub>
                                      </m:e>
                                    </m:nary>
                                  </m:e>
                                </m:mr>
                              </m:m>
                            </m:e>
                          </m:m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b="0" i="1" smtClean="0">
                                          <a:latin typeface="Cambria Math" panose="02040503050406030204" pitchFamily="18" charset="0"/>
                                        </a:rPr>
                                        <m:t>3</m:t>
                                      </m:r>
                                    </m:sub>
                                  </m:sSub>
                                </m:e>
                              </m:nary>
                            </m:e>
                          </m:mr>
                          <m:mr>
                            <m:e>
                              <m:f>
                                <m:fPr>
                                  <m:ctrlPr>
                                    <a:rPr lang="en-US" altLang="zh-TW" i="1">
                                      <a:latin typeface="Cambria Math" panose="02040503050406030204" pitchFamily="18" charset="0"/>
                                      <a:cs typeface="Times New Roman" panose="02020603050405020304" pitchFamily="18" charset="0"/>
                                    </a:rPr>
                                  </m:ctrlPr>
                                </m:fPr>
                                <m:num>
                                  <m:r>
                                    <a:rPr lang="en-US" altLang="zh-TW" i="1">
                                      <a:latin typeface="Cambria Math" panose="02040503050406030204" pitchFamily="18" charset="0"/>
                                      <a:cs typeface="Times New Roman" panose="02020603050405020304" pitchFamily="18" charset="0"/>
                                    </a:rPr>
                                    <m:t>2</m:t>
                                  </m:r>
                                </m:num>
                                <m:den>
                                  <m:r>
                                    <a:rPr lang="en-US" altLang="zh-TW" i="1">
                                      <a:latin typeface="Cambria Math" panose="02040503050406030204" pitchFamily="18" charset="0"/>
                                      <a:cs typeface="Times New Roman" panose="02020603050405020304" pitchFamily="18" charset="0"/>
                                    </a:rPr>
                                    <m:t>𝑁</m:t>
                                  </m:r>
                                </m:den>
                              </m:f>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𝑛</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𝑒</m:t>
                                      </m:r>
                                    </m:e>
                                    <m:sub>
                                      <m:r>
                                        <a:rPr lang="en-US" altLang="zh-TW" i="1">
                                          <a:latin typeface="Cambria Math" panose="02040503050406030204" pitchFamily="18" charset="0"/>
                                        </a:rPr>
                                        <m:t>𝑛</m:t>
                                      </m:r>
                                    </m:sub>
                                  </m:sSub>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𝑛</m:t>
                                      </m:r>
                                      <m:r>
                                        <a:rPr lang="en-US" altLang="zh-TW" b="0" i="1" smtClean="0">
                                          <a:latin typeface="Cambria Math" panose="02040503050406030204" pitchFamily="18" charset="0"/>
                                        </a:rPr>
                                        <m:t>4</m:t>
                                      </m:r>
                                    </m:sub>
                                  </m:sSub>
                                </m:e>
                              </m:nary>
                            </m:e>
                          </m:mr>
                        </m:m>
                      </m:e>
                    </m:d>
                    <m:r>
                      <a:rPr lang="en-US" altLang="zh-TW" b="1" i="1" smtClean="0">
                        <a:solidFill>
                          <a:schemeClr val="tx1"/>
                        </a:solidFill>
                        <a:latin typeface="Cambria Math" panose="02040503050406030204" pitchFamily="18" charset="0"/>
                      </a:rPr>
                      <m:t>=</m:t>
                    </m:r>
                    <m:f>
                      <m:fPr>
                        <m:ctrlPr>
                          <a:rPr lang="en-US" altLang="zh-TW" i="1">
                            <a:solidFill>
                              <a:schemeClr val="tx1"/>
                            </a:solidFill>
                            <a:latin typeface="Cambria Math" panose="02040503050406030204" pitchFamily="18" charset="0"/>
                            <a:cs typeface="Times New Roman" panose="02020603050405020304" pitchFamily="18" charset="0"/>
                          </a:rPr>
                        </m:ctrlPr>
                      </m:fPr>
                      <m:num>
                        <m:r>
                          <a:rPr lang="en-US" altLang="zh-TW" i="1">
                            <a:solidFill>
                              <a:schemeClr val="tx1"/>
                            </a:solidFill>
                            <a:latin typeface="Cambria Math" panose="02040503050406030204" pitchFamily="18" charset="0"/>
                            <a:cs typeface="Times New Roman" panose="02020603050405020304" pitchFamily="18" charset="0"/>
                          </a:rPr>
                          <m:t>2</m:t>
                        </m:r>
                      </m:num>
                      <m:den>
                        <m:r>
                          <a:rPr lang="en-US" altLang="zh-TW" i="1">
                            <a:solidFill>
                              <a:schemeClr val="tx1"/>
                            </a:solidFill>
                            <a:latin typeface="Cambria Math" panose="02040503050406030204" pitchFamily="18" charset="0"/>
                            <a:cs typeface="Times New Roman" panose="02020603050405020304" pitchFamily="18" charset="0"/>
                          </a:rPr>
                          <m:t>𝑁</m:t>
                        </m:r>
                      </m:den>
                    </m:f>
                    <m:sSubSup>
                      <m:sSubSupPr>
                        <m:ctrlPr>
                          <a:rPr lang="en-US" altLang="zh-TW" i="1" smtClean="0">
                            <a:solidFill>
                              <a:schemeClr val="tx1"/>
                            </a:solidFill>
                            <a:latin typeface="Cambria Math" panose="02040503050406030204" pitchFamily="18" charset="0"/>
                            <a:cs typeface="Times New Roman" panose="02020603050405020304" pitchFamily="18" charset="0"/>
                          </a:rPr>
                        </m:ctrlPr>
                      </m:sSubSupPr>
                      <m:e>
                        <m:d>
                          <m:dPr>
                            <m:begChr m:val="["/>
                            <m:endChr m:val="]"/>
                            <m:ctrlPr>
                              <a:rPr lang="en-US" altLang="zh-TW" b="1" i="1">
                                <a:latin typeface="Cambria Math" panose="02040503050406030204" pitchFamily="18" charset="0"/>
                                <a:cs typeface="Times New Roman" panose="02020603050405020304" pitchFamily="18" charset="0"/>
                              </a:rPr>
                            </m:ctrlPr>
                          </m:dPr>
                          <m:e>
                            <m:sSub>
                              <m:sSubPr>
                                <m:ctrlPr>
                                  <a:rPr lang="en-US" altLang="zh-TW" b="1"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cs typeface="Times New Roman" panose="02020603050405020304" pitchFamily="18" charset="0"/>
                                  </a:rPr>
                                  <m:t>𝟏</m:t>
                                </m:r>
                              </m:e>
                              <m:sub>
                                <m:r>
                                  <a:rPr lang="en-US" altLang="zh-TW" i="1">
                                    <a:latin typeface="Cambria Math" panose="02040503050406030204" pitchFamily="18" charset="0"/>
                                    <a:cs typeface="Times New Roman" panose="02020603050405020304" pitchFamily="18" charset="0"/>
                                  </a:rPr>
                                  <m:t>𝑁</m:t>
                                </m:r>
                                <m:r>
                                  <a:rPr lang="en-US" altLang="zh-TW"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b="1" i="1">
                                <a:latin typeface="Cambria Math" panose="02040503050406030204" pitchFamily="18" charset="0"/>
                                <a:cs typeface="Times New Roman" panose="02020603050405020304" pitchFamily="18" charset="0"/>
                              </a:rPr>
                              <m:t>   </m:t>
                            </m:r>
                            <m:sSub>
                              <m:sSubPr>
                                <m:ctrlPr>
                                  <a:rPr lang="en-US" altLang="zh-TW" b="1"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cs typeface="Times New Roman" panose="02020603050405020304" pitchFamily="18" charset="0"/>
                                  </a:rPr>
                                  <m:t>𝑿</m:t>
                                </m:r>
                              </m:e>
                              <m:sub>
                                <m:r>
                                  <a:rPr lang="en-US" altLang="zh-TW" i="1">
                                    <a:latin typeface="Cambria Math" panose="02040503050406030204" pitchFamily="18" charset="0"/>
                                    <a:cs typeface="Times New Roman" panose="02020603050405020304" pitchFamily="18" charset="0"/>
                                  </a:rPr>
                                  <m:t>𝑁</m:t>
                                </m:r>
                                <m:r>
                                  <a:rPr lang="en-US" altLang="zh-TW" i="1">
                                    <a:latin typeface="Cambria Math" panose="02040503050406030204" pitchFamily="18" charset="0"/>
                                    <a:ea typeface="Cambria Math" panose="02040503050406030204" pitchFamily="18" charset="0"/>
                                    <a:cs typeface="Times New Roman" panose="02020603050405020304" pitchFamily="18" charset="0"/>
                                  </a:rPr>
                                  <m:t>×3</m:t>
                                </m:r>
                              </m:sub>
                            </m:sSub>
                          </m:e>
                        </m:d>
                      </m:e>
                      <m:sub>
                        <m:r>
                          <a:rPr lang="en-US" altLang="zh-TW" b="0" i="0" smtClean="0">
                            <a:solidFill>
                              <a:schemeClr val="tx1"/>
                            </a:solidFill>
                            <a:latin typeface="Cambria Math" panose="02040503050406030204" pitchFamily="18" charset="0"/>
                            <a:cs typeface="Times New Roman" panose="02020603050405020304" pitchFamily="18" charset="0"/>
                          </a:rPr>
                          <m:t>4</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a:latin typeface="Cambria Math" panose="02040503050406030204" pitchFamily="18" charset="0"/>
                            <a:cs typeface="Times New Roman" panose="02020603050405020304" pitchFamily="18" charset="0"/>
                          </a:rPr>
                          <m:t>N</m:t>
                        </m:r>
                      </m:sub>
                      <m:sup>
                        <m:r>
                          <m:rPr>
                            <m:sty m:val="p"/>
                          </m:rPr>
                          <a:rPr lang="en-US" altLang="zh-TW" b="0" i="0" smtClean="0">
                            <a:solidFill>
                              <a:schemeClr val="tx1"/>
                            </a:solidFill>
                            <a:latin typeface="Cambria Math" panose="02040503050406030204" pitchFamily="18" charset="0"/>
                            <a:cs typeface="Times New Roman" panose="02020603050405020304" pitchFamily="18" charset="0"/>
                          </a:rPr>
                          <m:t>T</m:t>
                        </m:r>
                      </m:sup>
                    </m:sSubSup>
                    <m:r>
                      <a:rPr lang="en-US" altLang="zh-TW"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smtClean="0">
                            <a:solidFill>
                              <a:schemeClr val="tx1"/>
                            </a:solidFill>
                            <a:latin typeface="Cambria Math" panose="02040503050406030204" pitchFamily="18" charset="0"/>
                            <a:cs typeface="Times New Roman" panose="02020603050405020304" pitchFamily="18" charset="0"/>
                          </a:rPr>
                        </m:ctrlPr>
                      </m:sSubPr>
                      <m:e>
                        <m:r>
                          <a:rPr lang="en-US" altLang="zh-TW" b="0" i="1" smtClean="0">
                            <a:solidFill>
                              <a:schemeClr val="tx1"/>
                            </a:solidFill>
                            <a:latin typeface="Cambria Math" panose="02040503050406030204" pitchFamily="18" charset="0"/>
                            <a:cs typeface="Times New Roman" panose="02020603050405020304" pitchFamily="18" charset="0"/>
                          </a:rPr>
                          <m:t>𝑒</m:t>
                        </m:r>
                      </m:e>
                      <m:sub>
                        <m:r>
                          <a:rPr lang="en-US" altLang="zh-TW" b="0" i="1" smtClean="0">
                            <a:solidFill>
                              <a:schemeClr val="tx1"/>
                            </a:solidFill>
                            <a:latin typeface="Cambria Math" panose="02040503050406030204" pitchFamily="18" charset="0"/>
                            <a:cs typeface="Times New Roman" panose="02020603050405020304" pitchFamily="18" charset="0"/>
                          </a:rPr>
                          <m:t>𝑁</m:t>
                        </m:r>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ltLang="zh-TW" i="1" dirty="0"/>
              </a:p>
              <a:p>
                <a:r>
                  <a:rPr lang="en-US" altLang="zh-TW" dirty="0">
                    <a:latin typeface="Times New Roman" panose="02020603050405020304" pitchFamily="18" charset="0"/>
                    <a:cs typeface="Times New Roman" panose="02020603050405020304" pitchFamily="18" charset="0"/>
                  </a:rPr>
                  <a:t>The </a:t>
                </a:r>
                <a:r>
                  <a:rPr lang="en-US" altLang="zh-TW" dirty="0" smtClean="0">
                    <a:solidFill>
                      <a:srgbClr val="FF0000"/>
                    </a:solidFill>
                    <a:latin typeface="Times New Roman" panose="02020603050405020304" pitchFamily="18" charset="0"/>
                    <a:cs typeface="Times New Roman" panose="02020603050405020304" pitchFamily="18" charset="0"/>
                  </a:rPr>
                  <a:t>Batch Gradient </a:t>
                </a:r>
                <a:r>
                  <a:rPr lang="en-US" altLang="zh-TW" dirty="0">
                    <a:solidFill>
                      <a:srgbClr val="FF0000"/>
                    </a:solidFill>
                    <a:latin typeface="Times New Roman" panose="02020603050405020304" pitchFamily="18" charset="0"/>
                    <a:cs typeface="Times New Roman" panose="02020603050405020304" pitchFamily="18" charset="0"/>
                  </a:rPr>
                  <a:t>D</a:t>
                </a:r>
                <a:r>
                  <a:rPr lang="en-US" altLang="zh-TW" dirty="0" smtClean="0">
                    <a:solidFill>
                      <a:srgbClr val="FF0000"/>
                    </a:solidFill>
                    <a:latin typeface="Times New Roman" panose="02020603050405020304" pitchFamily="18" charset="0"/>
                    <a:cs typeface="Times New Roman" panose="02020603050405020304" pitchFamily="18" charset="0"/>
                  </a:rPr>
                  <a:t>ecent </a:t>
                </a:r>
                <a:r>
                  <a:rPr lang="en-US" altLang="zh-TW" dirty="0" smtClean="0">
                    <a:latin typeface="Times New Roman" panose="02020603050405020304" pitchFamily="18" charset="0"/>
                    <a:cs typeface="Times New Roman" panose="02020603050405020304" pitchFamily="18" charset="0"/>
                  </a:rPr>
                  <a:t>method </a:t>
                </a:r>
              </a:p>
              <a:p>
                <a:pPr marL="0" indent="0">
                  <a:buNone/>
                </a:pPr>
                <a:r>
                  <a:rPr lang="en-US" altLang="zh-TW" dirty="0" smtClean="0">
                    <a:solidFill>
                      <a:srgbClr val="C00000"/>
                    </a:solidFill>
                    <a:cs typeface="Times New Roman" panose="02020603050405020304" pitchFamily="18" charset="0"/>
                  </a:rPr>
                  <a:t>	</a:t>
                </a:r>
                <a14:m>
                  <m:oMath xmlns:m="http://schemas.openxmlformats.org/officeDocument/2006/math">
                    <m:sSup>
                      <m:sSupPr>
                        <m:ctrlPr>
                          <a:rPr lang="en-US" altLang="zh-TW" i="1" smtClean="0">
                            <a:solidFill>
                              <a:srgbClr val="C00000"/>
                            </a:solidFill>
                            <a:latin typeface="Cambria Math" panose="02040503050406030204" pitchFamily="18" charset="0"/>
                            <a:cs typeface="Times New Roman" panose="02020603050405020304" pitchFamily="18" charset="0"/>
                          </a:rPr>
                        </m:ctrlPr>
                      </m:sSupPr>
                      <m:e>
                        <m:r>
                          <a:rPr lang="en-US" altLang="zh-TW" b="1" i="1">
                            <a:solidFill>
                              <a:srgbClr val="C00000"/>
                            </a:solidFill>
                            <a:latin typeface="Cambria Math" panose="02040503050406030204" pitchFamily="18" charset="0"/>
                            <a:cs typeface="Times New Roman" panose="02020603050405020304" pitchFamily="18" charset="0"/>
                          </a:rPr>
                          <m:t>𝒘</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+1)</m:t>
                        </m:r>
                      </m:sup>
                    </m:sSup>
                    <m:r>
                      <a:rPr lang="en-US" altLang="zh-TW" b="0" i="1" smtClean="0">
                        <a:latin typeface="Cambria Math" panose="02040503050406030204" pitchFamily="18" charset="0"/>
                      </a:rPr>
                      <m:t>=</m:t>
                    </m:r>
                    <m:sSup>
                      <m:sSupPr>
                        <m:ctrlPr>
                          <a:rPr lang="en-US" altLang="zh-TW" i="1">
                            <a:solidFill>
                              <a:srgbClr val="C00000"/>
                            </a:solidFill>
                            <a:latin typeface="Cambria Math" panose="02040503050406030204" pitchFamily="18" charset="0"/>
                            <a:cs typeface="Times New Roman" panose="02020603050405020304" pitchFamily="18" charset="0"/>
                          </a:rPr>
                        </m:ctrlPr>
                      </m:sSupPr>
                      <m:e>
                        <m:r>
                          <a:rPr lang="en-US" altLang="zh-TW" b="1" i="1">
                            <a:solidFill>
                              <a:srgbClr val="C00000"/>
                            </a:solidFill>
                            <a:latin typeface="Cambria Math" panose="02040503050406030204" pitchFamily="18" charset="0"/>
                            <a:cs typeface="Times New Roman" panose="02020603050405020304" pitchFamily="18" charset="0"/>
                          </a:rPr>
                          <m:t>𝒘</m:t>
                        </m:r>
                      </m:e>
                      <m: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i="1">
                            <a:latin typeface="Cambria Math" panose="02040503050406030204" pitchFamily="18" charset="0"/>
                          </a:rPr>
                          <m:t>𝐿</m:t>
                        </m:r>
                        <m:r>
                          <a:rPr lang="en-US" altLang="zh-TW" b="0" i="1" smtClean="0">
                            <a:latin typeface="Cambria Math" panose="02040503050406030204" pitchFamily="18" charset="0"/>
                          </a:rPr>
                          <m:t>𝑜𝑠𝑠</m:t>
                        </m:r>
                      </m:num>
                      <m:den>
                        <m:r>
                          <a:rPr lang="zh-TW" altLang="en-US" i="1">
                            <a:latin typeface="Cambria Math" panose="02040503050406030204" pitchFamily="18" charset="0"/>
                          </a:rPr>
                          <m:t>𝜕</m:t>
                        </m:r>
                        <m:r>
                          <a:rPr lang="en-US" altLang="zh-TW" b="1" i="1">
                            <a:solidFill>
                              <a:srgbClr val="C00000"/>
                            </a:solidFill>
                            <a:latin typeface="Cambria Math" panose="02040503050406030204" pitchFamily="18" charset="0"/>
                            <a:cs typeface="Times New Roman" panose="02020603050405020304" pitchFamily="18" charset="0"/>
                          </a:rPr>
                          <m:t>𝒘</m:t>
                        </m:r>
                      </m:den>
                    </m:f>
                  </m:oMath>
                </a14:m>
                <a:r>
                  <a:rPr lang="zh-TW" altLang="en-US" i="1" dirty="0"/>
                  <a:t> </a:t>
                </a:r>
                <a:endParaRPr lang="en-US" altLang="zh-TW"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1694" y="729355"/>
                <a:ext cx="10896015" cy="6323086"/>
              </a:xfrm>
              <a:blipFill>
                <a:blip r:embed="rId3"/>
                <a:stretch>
                  <a:fillRect l="-1007" t="-1736"/>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5B2E993-E876-4579-AC75-CCE60CA16766}"/>
              </a:ext>
            </a:extLst>
          </p:cNvPr>
          <p:cNvSpPr>
            <a:spLocks noGrp="1"/>
          </p:cNvSpPr>
          <p:nvPr>
            <p:ph type="title"/>
          </p:nvPr>
        </p:nvSpPr>
        <p:spPr>
          <a:xfrm>
            <a:off x="641132" y="-11680"/>
            <a:ext cx="11256578" cy="74103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Minimize Mean Squared Error Using Gradient  Descent</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265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795204" y="5433106"/>
                <a:ext cx="4875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smtClean="0">
                              <a:solidFill>
                                <a:srgbClr val="0000FF"/>
                              </a:solidFill>
                              <a:latin typeface="Cambria Math" panose="02040503050406030204" pitchFamily="18" charset="0"/>
                              <a:cs typeface="Times New Roman" panose="02020603050405020304" pitchFamily="18" charset="0"/>
                            </a:rPr>
                            <m:t>𝟒</m:t>
                          </m:r>
                        </m:sub>
                      </m:sSub>
                    </m:oMath>
                  </m:oMathPara>
                </a14:m>
                <a:endParaRPr lang="zh-TW" altLang="en-US" sz="2800" b="1" dirty="0"/>
              </a:p>
            </p:txBody>
          </p:sp>
        </mc:Choice>
        <mc:Fallback xmlns="">
          <p:sp>
            <p:nvSpPr>
              <p:cNvPr id="5" name="矩形 4"/>
              <p:cNvSpPr>
                <a:spLocks noRot="1" noChangeAspect="1" noMove="1" noResize="1" noEditPoints="1" noAdjustHandles="1" noChangeArrowheads="1" noChangeShapeType="1" noTextEdit="1"/>
              </p:cNvSpPr>
              <p:nvPr/>
            </p:nvSpPr>
            <p:spPr>
              <a:xfrm>
                <a:off x="795204" y="5433106"/>
                <a:ext cx="487522"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53280" y="1990228"/>
                <a:ext cx="6451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smtClean="0">
                              <a:solidFill>
                                <a:srgbClr val="0000FF"/>
                              </a:solidFill>
                              <a:latin typeface="Cambria Math" panose="02040503050406030204" pitchFamily="18" charset="0"/>
                              <a:cs typeface="Times New Roman" panose="02020603050405020304" pitchFamily="18" charset="0"/>
                            </a:rPr>
                            <m:t>𝟐</m:t>
                          </m:r>
                        </m:sub>
                      </m:sSub>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653280" y="1990228"/>
                <a:ext cx="645177"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1597" y="3581972"/>
                <a:ext cx="5663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smtClean="0">
                              <a:solidFill>
                                <a:srgbClr val="0000FF"/>
                              </a:solidFill>
                              <a:latin typeface="Cambria Math" panose="02040503050406030204" pitchFamily="18" charset="0"/>
                              <a:cs typeface="Times New Roman" panose="02020603050405020304" pitchFamily="18" charset="0"/>
                            </a:rPr>
                            <m:t>𝟑</m:t>
                          </m:r>
                        </m:sub>
                      </m:sSub>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721597" y="3581972"/>
                <a:ext cx="566350" cy="523220"/>
              </a:xfrm>
              <a:prstGeom prst="rect">
                <a:avLst/>
              </a:prstGeom>
              <a:blipFill>
                <a:blip r:embed="rId4"/>
                <a:stretch>
                  <a:fillRect/>
                </a:stretch>
              </a:blipFill>
            </p:spPr>
            <p:txBody>
              <a:bodyPr/>
              <a:lstStyle/>
              <a:p>
                <a:r>
                  <a:rPr lang="zh-TW" altLang="en-US">
                    <a:noFill/>
                  </a:rPr>
                  <a:t> </a:t>
                </a:r>
              </a:p>
            </p:txBody>
          </p:sp>
        </mc:Fallback>
      </mc:AlternateContent>
      <p:pic>
        <p:nvPicPr>
          <p:cNvPr id="8" name="圖片 7"/>
          <p:cNvPicPr>
            <a:picLocks noChangeAspect="1"/>
          </p:cNvPicPr>
          <p:nvPr/>
        </p:nvPicPr>
        <p:blipFill>
          <a:blip r:embed="rId5"/>
          <a:stretch>
            <a:fillRect/>
          </a:stretch>
        </p:blipFill>
        <p:spPr>
          <a:xfrm rot="16200000">
            <a:off x="3870761" y="-698449"/>
            <a:ext cx="1295400" cy="6257925"/>
          </a:xfrm>
          <a:prstGeom prst="rect">
            <a:avLst/>
          </a:prstGeom>
        </p:spPr>
      </p:pic>
      <p:pic>
        <p:nvPicPr>
          <p:cNvPr id="9" name="圖片 8"/>
          <p:cNvPicPr>
            <a:picLocks noChangeAspect="1"/>
          </p:cNvPicPr>
          <p:nvPr/>
        </p:nvPicPr>
        <p:blipFill>
          <a:blip r:embed="rId6"/>
          <a:stretch>
            <a:fillRect/>
          </a:stretch>
        </p:blipFill>
        <p:spPr>
          <a:xfrm rot="16200000">
            <a:off x="3889812" y="880654"/>
            <a:ext cx="1238250" cy="6238875"/>
          </a:xfrm>
          <a:prstGeom prst="rect">
            <a:avLst/>
          </a:prstGeom>
        </p:spPr>
      </p:pic>
      <p:pic>
        <p:nvPicPr>
          <p:cNvPr id="10" name="圖片 9"/>
          <p:cNvPicPr>
            <a:picLocks noChangeAspect="1"/>
          </p:cNvPicPr>
          <p:nvPr/>
        </p:nvPicPr>
        <p:blipFill>
          <a:blip r:embed="rId7"/>
          <a:stretch>
            <a:fillRect/>
          </a:stretch>
        </p:blipFill>
        <p:spPr>
          <a:xfrm rot="16200000">
            <a:off x="4226306" y="2654353"/>
            <a:ext cx="733425" cy="6257925"/>
          </a:xfrm>
          <a:prstGeom prst="rect">
            <a:avLst/>
          </a:prstGeom>
        </p:spPr>
      </p:pic>
      <mc:AlternateContent xmlns:mc="http://schemas.openxmlformats.org/markup-compatibility/2006" xmlns:a14="http://schemas.microsoft.com/office/drawing/2010/main">
        <mc:Choice Requires="a14">
          <p:sp>
            <p:nvSpPr>
              <p:cNvPr id="11" name="文字方塊 10"/>
              <p:cNvSpPr txBox="1"/>
              <p:nvPr/>
            </p:nvSpPr>
            <p:spPr>
              <a:xfrm>
                <a:off x="8683028" y="1677783"/>
                <a:ext cx="1350580" cy="40169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3200" i="1" smtClean="0">
                              <a:latin typeface="Cambria Math" panose="02040503050406030204" pitchFamily="18" charset="0"/>
                            </a:rPr>
                          </m:ctrlPr>
                        </m:dPr>
                        <m:e>
                          <m:m>
                            <m:mPr>
                              <m:mcs>
                                <m:mc>
                                  <m:mcPr>
                                    <m:count m:val="1"/>
                                    <m:mcJc m:val="center"/>
                                  </m:mcPr>
                                </m:mc>
                              </m:mcs>
                              <m:ctrlPr>
                                <a:rPr lang="en-US" altLang="zh-TW" sz="3200" i="1" smtClean="0">
                                  <a:latin typeface="Cambria Math" panose="02040503050406030204" pitchFamily="18" charset="0"/>
                                </a:rPr>
                              </m:ctrlPr>
                            </m:mPr>
                            <m:mr>
                              <m:e>
                                <m:m>
                                  <m:mPr>
                                    <m:mcs>
                                      <m:mc>
                                        <m:mcPr>
                                          <m:count m:val="1"/>
                                          <m:mcJc m:val="center"/>
                                        </m:mcPr>
                                      </m:mc>
                                    </m:mcs>
                                    <m:ctrlPr>
                                      <a:rPr lang="en-US" altLang="zh-TW" sz="3200" i="1" smtClean="0">
                                        <a:latin typeface="Cambria Math" panose="02040503050406030204" pitchFamily="18" charset="0"/>
                                      </a:rPr>
                                    </m:ctrlPr>
                                  </m:mP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1</m:t>
                                          </m:r>
                                        </m:sub>
                                      </m:sSub>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2</m:t>
                                          </m:r>
                                        </m:sub>
                                      </m:sSub>
                                    </m:e>
                                  </m:mr>
                                  <m:mr>
                                    <m:e>
                                      <m:r>
                                        <a:rPr lang="en-US" altLang="zh-TW" sz="3200"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TW" sz="3200" i="1" smtClean="0">
                                        <a:latin typeface="Cambria Math" panose="02040503050406030204" pitchFamily="18" charset="0"/>
                                      </a:rPr>
                                    </m:ctrlPr>
                                  </m:mPr>
                                  <m:mr>
                                    <m:e>
                                      <m:r>
                                        <m:rPr>
                                          <m:brk m:alnAt="7"/>
                                        </m:rPr>
                                        <a:rPr lang="en-US" altLang="zh-TW" sz="3200" i="1" smtClean="0">
                                          <a:latin typeface="Cambria Math" panose="02040503050406030204" pitchFamily="18" charset="0"/>
                                          <a:ea typeface="Cambria Math" panose="02040503050406030204" pitchFamily="18" charset="0"/>
                                        </a:rPr>
                                        <m:t>⋮</m:t>
                                      </m:r>
                                    </m:e>
                                  </m:mr>
                                  <m:mr>
                                    <m:e>
                                      <m:r>
                                        <a:rPr lang="en-US" altLang="zh-TW" sz="3200" i="1" smtClean="0">
                                          <a:latin typeface="Cambria Math" panose="02040503050406030204" pitchFamily="18" charset="0"/>
                                          <a:ea typeface="Cambria Math" panose="02040503050406030204" pitchFamily="18" charset="0"/>
                                        </a:rPr>
                                        <m:t>⋮</m:t>
                                      </m:r>
                                    </m:e>
                                  </m:mr>
                                  <m:mr>
                                    <m:e>
                                      <m:r>
                                        <a:rPr lang="en-US" altLang="zh-TW" sz="3200"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TW" sz="3200" i="1" smtClean="0">
                                        <a:latin typeface="Cambria Math" panose="02040503050406030204" pitchFamily="18" charset="0"/>
                                      </a:rPr>
                                    </m:ctrlPr>
                                  </m:mPr>
                                  <m:mr>
                                    <m:e>
                                      <m:r>
                                        <m:rPr>
                                          <m:brk m:alnAt="7"/>
                                        </m:rPr>
                                        <a:rPr lang="en-US" altLang="zh-TW" sz="3200" i="1" smtClean="0">
                                          <a:latin typeface="Cambria Math" panose="02040503050406030204" pitchFamily="18" charset="0"/>
                                          <a:ea typeface="Cambria Math" panose="02040503050406030204" pitchFamily="18" charset="0"/>
                                        </a:rPr>
                                        <m:t>⋮</m:t>
                                      </m:r>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b="0" i="1" smtClean="0">
                                              <a:latin typeface="Cambria Math" panose="02040503050406030204" pitchFamily="18" charset="0"/>
                                            </a:rPr>
                                            <m:t>𝑁</m:t>
                                          </m:r>
                                          <m:r>
                                            <a:rPr lang="en-US" altLang="zh-TW" sz="3200" b="0" i="1" smtClean="0">
                                              <a:latin typeface="Cambria Math" panose="02040503050406030204" pitchFamily="18" charset="0"/>
                                            </a:rPr>
                                            <m:t>−1</m:t>
                                          </m:r>
                                        </m:sub>
                                      </m:sSub>
                                    </m:e>
                                  </m:mr>
                                  <m:m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𝑒</m:t>
                                          </m:r>
                                        </m:e>
                                        <m:sub>
                                          <m:r>
                                            <a:rPr lang="en-US" altLang="zh-TW" sz="3200" i="1">
                                              <a:latin typeface="Cambria Math" panose="02040503050406030204" pitchFamily="18" charset="0"/>
                                            </a:rPr>
                                            <m:t>𝑁</m:t>
                                          </m:r>
                                        </m:sub>
                                      </m:sSub>
                                    </m:e>
                                  </m:mr>
                                </m:m>
                              </m:e>
                            </m:mr>
                          </m:m>
                        </m:e>
                      </m:d>
                    </m:oMath>
                  </m:oMathPara>
                </a14:m>
                <a:endParaRPr lang="zh-TW" altLang="en-US" sz="32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8683028" y="1677783"/>
                <a:ext cx="1350580" cy="401693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40406" y="166720"/>
                <a:ext cx="3655809" cy="6778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3600" i="1">
                              <a:latin typeface="Cambria Math" panose="02040503050406030204" pitchFamily="18" charset="0"/>
                              <a:cs typeface="Times New Roman" panose="02020603050405020304" pitchFamily="18" charset="0"/>
                            </a:rPr>
                          </m:ctrlPr>
                        </m:sSubSupPr>
                        <m:e>
                          <m:d>
                            <m:dPr>
                              <m:begChr m:val="["/>
                              <m:endChr m:val="]"/>
                              <m:ctrlPr>
                                <a:rPr lang="en-US" altLang="zh-TW" sz="3600" b="1" i="1">
                                  <a:latin typeface="Cambria Math" panose="02040503050406030204" pitchFamily="18" charset="0"/>
                                  <a:cs typeface="Times New Roman" panose="02020603050405020304" pitchFamily="18" charset="0"/>
                                </a:rPr>
                              </m:ctrlPr>
                            </m:dPr>
                            <m:e>
                              <m:sSub>
                                <m:sSubPr>
                                  <m:ctrlPr>
                                    <a:rPr lang="en-US" altLang="zh-TW" sz="3600" b="1" i="1">
                                      <a:latin typeface="Cambria Math" panose="02040503050406030204" pitchFamily="18" charset="0"/>
                                      <a:cs typeface="Times New Roman" panose="02020603050405020304" pitchFamily="18" charset="0"/>
                                    </a:rPr>
                                  </m:ctrlPr>
                                </m:sSubPr>
                                <m:e>
                                  <m:r>
                                    <a:rPr lang="en-US" altLang="zh-TW" sz="3600" b="1" i="1">
                                      <a:latin typeface="Cambria Math" panose="02040503050406030204" pitchFamily="18" charset="0"/>
                                      <a:cs typeface="Times New Roman" panose="02020603050405020304" pitchFamily="18" charset="0"/>
                                    </a:rPr>
                                    <m:t>𝟏</m:t>
                                  </m:r>
                                </m:e>
                                <m:sub>
                                  <m:r>
                                    <a:rPr lang="en-US" altLang="zh-TW" sz="3600" i="1">
                                      <a:latin typeface="Cambria Math" panose="02040503050406030204" pitchFamily="18" charset="0"/>
                                      <a:cs typeface="Times New Roman" panose="02020603050405020304" pitchFamily="18" charset="0"/>
                                    </a:rPr>
                                    <m:t>𝑁</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3600" b="1" i="1">
                                  <a:latin typeface="Cambria Math" panose="02040503050406030204" pitchFamily="18" charset="0"/>
                                  <a:cs typeface="Times New Roman" panose="02020603050405020304" pitchFamily="18" charset="0"/>
                                </a:rPr>
                                <m:t>   </m:t>
                              </m:r>
                              <m:sSub>
                                <m:sSubPr>
                                  <m:ctrlPr>
                                    <a:rPr lang="en-US" altLang="zh-TW" sz="3600" b="1" i="1">
                                      <a:latin typeface="Cambria Math" panose="02040503050406030204" pitchFamily="18" charset="0"/>
                                      <a:cs typeface="Times New Roman" panose="02020603050405020304" pitchFamily="18" charset="0"/>
                                    </a:rPr>
                                  </m:ctrlPr>
                                </m:sSubPr>
                                <m:e>
                                  <m:r>
                                    <a:rPr lang="en-US" altLang="zh-TW" sz="3600" b="1" i="1">
                                      <a:latin typeface="Cambria Math" panose="02040503050406030204" pitchFamily="18" charset="0"/>
                                      <a:cs typeface="Times New Roman" panose="02020603050405020304" pitchFamily="18" charset="0"/>
                                    </a:rPr>
                                    <m:t>𝑿</m:t>
                                  </m:r>
                                </m:e>
                                <m:sub>
                                  <m:r>
                                    <a:rPr lang="en-US" altLang="zh-TW" sz="3600" i="1">
                                      <a:latin typeface="Cambria Math" panose="02040503050406030204" pitchFamily="18" charset="0"/>
                                      <a:cs typeface="Times New Roman" panose="02020603050405020304" pitchFamily="18" charset="0"/>
                                    </a:rPr>
                                    <m:t>𝑁</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×3</m:t>
                                  </m:r>
                                </m:sub>
                              </m:sSub>
                            </m:e>
                          </m:d>
                        </m:e>
                        <m:sub>
                          <m:r>
                            <a:rPr lang="en-US" altLang="zh-TW" sz="3600">
                              <a:latin typeface="Cambria Math" panose="02040503050406030204" pitchFamily="18" charset="0"/>
                              <a:cs typeface="Times New Roman" panose="02020603050405020304" pitchFamily="18" charset="0"/>
                            </a:rPr>
                            <m:t>4</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3600">
                              <a:latin typeface="Cambria Math" panose="02040503050406030204" pitchFamily="18" charset="0"/>
                              <a:cs typeface="Times New Roman" panose="02020603050405020304" pitchFamily="18" charset="0"/>
                            </a:rPr>
                            <m:t>N</m:t>
                          </m:r>
                        </m:sub>
                        <m:sup>
                          <m:r>
                            <m:rPr>
                              <m:sty m:val="p"/>
                            </m:rPr>
                            <a:rPr lang="en-US" altLang="zh-TW" sz="3600">
                              <a:latin typeface="Cambria Math" panose="02040503050406030204" pitchFamily="18" charset="0"/>
                              <a:cs typeface="Times New Roman" panose="02020603050405020304" pitchFamily="18" charset="0"/>
                            </a:rPr>
                            <m:t>T</m:t>
                          </m:r>
                        </m:sup>
                      </m:sSubSup>
                    </m:oMath>
                  </m:oMathPara>
                </a14:m>
                <a:endParaRPr lang="zh-TW" altLang="en-US" sz="3600" dirty="0"/>
              </a:p>
            </p:txBody>
          </p:sp>
        </mc:Choice>
        <mc:Fallback xmlns="">
          <p:sp>
            <p:nvSpPr>
              <p:cNvPr id="12" name="矩形 11"/>
              <p:cNvSpPr>
                <a:spLocks noRot="1" noChangeAspect="1" noMove="1" noResize="1" noEditPoints="1" noAdjustHandles="1" noChangeArrowheads="1" noChangeShapeType="1" noTextEdit="1"/>
              </p:cNvSpPr>
              <p:nvPr/>
            </p:nvSpPr>
            <p:spPr>
              <a:xfrm>
                <a:off x="2740406" y="166720"/>
                <a:ext cx="3655809" cy="67787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683028" y="136712"/>
                <a:ext cx="122251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cs typeface="Times New Roman" panose="02020603050405020304" pitchFamily="18" charset="0"/>
                            </a:rPr>
                          </m:ctrlPr>
                        </m:sSubPr>
                        <m:e>
                          <m:r>
                            <a:rPr lang="en-US" altLang="zh-TW" sz="3600" i="1">
                              <a:latin typeface="Cambria Math" panose="02040503050406030204" pitchFamily="18" charset="0"/>
                              <a:cs typeface="Times New Roman" panose="02020603050405020304" pitchFamily="18" charset="0"/>
                            </a:rPr>
                            <m:t>𝑒</m:t>
                          </m:r>
                        </m:e>
                        <m:sub>
                          <m:r>
                            <a:rPr lang="en-US" altLang="zh-TW" sz="3600" i="1">
                              <a:latin typeface="Cambria Math" panose="02040503050406030204" pitchFamily="18" charset="0"/>
                              <a:cs typeface="Times New Roman" panose="02020603050405020304" pitchFamily="18" charset="0"/>
                            </a:rPr>
                            <m:t>𝑁</m:t>
                          </m:r>
                          <m:r>
                            <a:rPr lang="en-US" altLang="zh-TW" sz="3600" i="1">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zh-TW" altLang="en-US" sz="3600" dirty="0"/>
              </a:p>
            </p:txBody>
          </p:sp>
        </mc:Choice>
        <mc:Fallback xmlns="">
          <p:sp>
            <p:nvSpPr>
              <p:cNvPr id="13" name="矩形 12"/>
              <p:cNvSpPr>
                <a:spLocks noRot="1" noChangeAspect="1" noMove="1" noResize="1" noEditPoints="1" noAdjustHandles="1" noChangeArrowheads="1" noChangeShapeType="1" noTextEdit="1"/>
              </p:cNvSpPr>
              <p:nvPr/>
            </p:nvSpPr>
            <p:spPr>
              <a:xfrm>
                <a:off x="8683028" y="136712"/>
                <a:ext cx="1222514" cy="64633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98040" y="136712"/>
                <a:ext cx="66717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4000" i="1">
                          <a:latin typeface="Cambria Math" panose="02040503050406030204" pitchFamily="18" charset="0"/>
                          <a:ea typeface="Cambria Math" panose="02040503050406030204" pitchFamily="18" charset="0"/>
                        </a:rPr>
                        <m:t>×</m:t>
                      </m:r>
                    </m:oMath>
                  </m:oMathPara>
                </a14:m>
                <a:endParaRPr lang="zh-TW" altLang="en-US" sz="4000" dirty="0"/>
              </a:p>
            </p:txBody>
          </p:sp>
        </mc:Choice>
        <mc:Fallback xmlns="">
          <p:sp>
            <p:nvSpPr>
              <p:cNvPr id="14" name="矩形 13"/>
              <p:cNvSpPr>
                <a:spLocks noRot="1" noChangeAspect="1" noMove="1" noResize="1" noEditPoints="1" noAdjustHandles="1" noChangeArrowheads="1" noChangeShapeType="1" noTextEdit="1"/>
              </p:cNvSpPr>
              <p:nvPr/>
            </p:nvSpPr>
            <p:spPr>
              <a:xfrm>
                <a:off x="7098040" y="136712"/>
                <a:ext cx="667170" cy="70788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58535" y="954963"/>
                <a:ext cx="6451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smtClean="0">
                              <a:solidFill>
                                <a:srgbClr val="0000FF"/>
                              </a:solidFill>
                              <a:latin typeface="Cambria Math" panose="02040503050406030204" pitchFamily="18" charset="0"/>
                              <a:cs typeface="Times New Roman" panose="02020603050405020304" pitchFamily="18" charset="0"/>
                            </a:rPr>
                            <m:t>𝟏</m:t>
                          </m:r>
                        </m:sub>
                      </m:sSub>
                    </m:oMath>
                  </m:oMathPara>
                </a14:m>
                <a:endParaRPr lang="zh-TW"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658535" y="954963"/>
                <a:ext cx="645177" cy="52322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479932" y="1184066"/>
                <a:ext cx="607705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 1 1 1 1 1 1 1 1 1 1 1 1 1 1 1 1 1 1 1 1 1 1 1 1 1 1 1 1 1 1</m:t>
                      </m:r>
                    </m:oMath>
                  </m:oMathPara>
                </a14:m>
                <a:endParaRPr lang="zh-TW"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1479932" y="1184066"/>
                <a:ext cx="6077057" cy="400110"/>
              </a:xfrm>
              <a:prstGeom prst="rect">
                <a:avLst/>
              </a:prstGeom>
              <a:blipFill>
                <a:blip r:embed="rId13"/>
                <a:stretch>
                  <a:fillRect r="-24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10934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538A9F0-F7DB-4B37-989C-EBD8F083C9C5}"/>
              </a:ext>
            </a:extLst>
          </p:cNvPr>
          <p:cNvSpPr>
            <a:spLocks noGrp="1"/>
          </p:cNvSpPr>
          <p:nvPr>
            <p:ph type="title"/>
          </p:nvPr>
        </p:nvSpPr>
        <p:spPr>
          <a:xfrm>
            <a:off x="2089376" y="160160"/>
            <a:ext cx="8372475" cy="798896"/>
          </a:xfrm>
        </p:spPr>
        <p:txBody>
          <a:bodyPr>
            <a:normAutofit fontScale="90000"/>
          </a:bodyPr>
          <a:lstStyle/>
          <a:p>
            <a:r>
              <a:rPr lang="en-US" altLang="zh-TW" sz="3600" dirty="0"/>
              <a:t> </a:t>
            </a:r>
            <a:r>
              <a:rPr lang="en-US" altLang="zh-TW" sz="4000" b="1" dirty="0">
                <a:latin typeface="Times New Roman" panose="02020603050405020304" pitchFamily="18" charset="0"/>
                <a:cs typeface="Times New Roman" panose="02020603050405020304" pitchFamily="18" charset="0"/>
              </a:rPr>
              <a:t>A </a:t>
            </a:r>
            <a:r>
              <a:rPr lang="en-US" altLang="zh-TW" sz="4000" b="1" dirty="0" smtClean="0">
                <a:latin typeface="Times New Roman" panose="02020603050405020304" pitchFamily="18" charset="0"/>
                <a:cs typeface="Times New Roman" panose="02020603050405020304" pitchFamily="18" charset="0"/>
              </a:rPr>
              <a:t>simplified model  </a:t>
            </a:r>
            <a:r>
              <a:rPr lang="en-US" altLang="zh-TW" sz="4000" b="1" dirty="0">
                <a:latin typeface="Times New Roman" panose="02020603050405020304" pitchFamily="18" charset="0"/>
                <a:cs typeface="Times New Roman" panose="02020603050405020304" pitchFamily="18" charset="0"/>
              </a:rPr>
              <a:t>receives three inputs</a:t>
            </a:r>
            <a:endParaRPr lang="zh-TW" altLang="en-US" sz="4000" dirty="0"/>
          </a:p>
        </p:txBody>
      </p:sp>
      <p:sp>
        <p:nvSpPr>
          <p:cNvPr id="6" name="橢圓 5"/>
          <p:cNvSpPr/>
          <p:nvPr/>
        </p:nvSpPr>
        <p:spPr>
          <a:xfrm>
            <a:off x="4969644" y="2585987"/>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cxnSp>
        <p:nvCxnSpPr>
          <p:cNvPr id="7" name="直線單箭頭接點 6"/>
          <p:cNvCxnSpPr/>
          <p:nvPr/>
        </p:nvCxnSpPr>
        <p:spPr>
          <a:xfrm>
            <a:off x="3477728" y="2181726"/>
            <a:ext cx="1491916" cy="63638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3477728" y="3115938"/>
            <a:ext cx="1391946" cy="962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638404" y="3416527"/>
            <a:ext cx="1231270" cy="73255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5887761" y="3023135"/>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373540" y="1801485"/>
            <a:ext cx="10354" cy="746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2763555" y="1713559"/>
                <a:ext cx="62055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2763555" y="1713559"/>
                <a:ext cx="620554"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748933" y="2771457"/>
                <a:ext cx="6288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2</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2748933" y="2771457"/>
                <a:ext cx="628825"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954780" y="3887469"/>
                <a:ext cx="6288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3</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2954780" y="3887469"/>
                <a:ext cx="628825"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135397" y="1215357"/>
                <a:ext cx="130350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𝑏</m:t>
                    </m:r>
                  </m:oMath>
                </a14:m>
                <a:r>
                  <a:rPr kumimoji="0" lang="zh-TW" altLang="en-US" sz="2800" b="0" i="0" u="none" strike="noStrike" kern="1200" cap="none" spc="0" normalizeH="0" baseline="0" noProof="0" dirty="0" smtClean="0">
                    <a:ln>
                      <a:noFill/>
                    </a:ln>
                    <a:solidFill>
                      <a:srgbClr val="FF0000"/>
                    </a:solidFill>
                    <a:effectLst/>
                    <a:uLnTx/>
                    <a:uFillTx/>
                    <a:latin typeface="Times New Roman"/>
                    <a:ea typeface="標楷體"/>
                    <a:cs typeface="+mn-cs"/>
                  </a:rPr>
                  <a:t> </a:t>
                </a:r>
                <a:r>
                  <a:rPr kumimoji="0" lang="en-US" altLang="zh-TW" sz="2800" b="0" i="0" u="none" strike="noStrike" kern="1200" cap="none" spc="0" normalizeH="0" baseline="0" noProof="0" dirty="0" smtClean="0">
                    <a:ln>
                      <a:noFill/>
                    </a:ln>
                    <a:solidFill>
                      <a:prstClr val="black"/>
                    </a:solidFill>
                    <a:effectLst/>
                    <a:uLnTx/>
                    <a:uFillTx/>
                    <a:latin typeface="Times New Roman"/>
                    <a:ea typeface="標楷體"/>
                    <a:cs typeface="+mn-cs"/>
                  </a:rPr>
                  <a:t>(bias)</a:t>
                </a:r>
                <a:endParaRPr kumimoji="0" lang="zh-TW" altLang="en-US" sz="2800" b="0"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5135397" y="1215357"/>
                <a:ext cx="1303503" cy="523220"/>
              </a:xfrm>
              <a:prstGeom prst="rect">
                <a:avLst/>
              </a:prstGeom>
              <a:blipFill>
                <a:blip r:embed="rId5"/>
                <a:stretch>
                  <a:fillRect t="-11628" r="-7477" b="-313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906555" y="1865959"/>
                <a:ext cx="6858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1</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3906555" y="1865959"/>
                <a:ext cx="685893"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954180" y="2608909"/>
                <a:ext cx="6941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2</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3954180" y="2608909"/>
                <a:ext cx="694164"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897030" y="3208984"/>
                <a:ext cx="6941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3</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3897030" y="3208984"/>
                <a:ext cx="694164" cy="52322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336641" y="2710945"/>
                <a:ext cx="48096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mn-cs"/>
                        </a:rPr>
                        <m:t>𝑦</m:t>
                      </m:r>
                    </m:oMath>
                  </m:oMathPara>
                </a14:m>
                <a:endParaRPr kumimoji="0" lang="zh-TW" altLang="en-US" sz="2800" b="0" i="0" u="none" strike="noStrike" kern="1200" cap="none" spc="0" normalizeH="0" baseline="0" noProof="0" dirty="0">
                  <a:ln>
                    <a:noFill/>
                  </a:ln>
                  <a:solidFill>
                    <a:srgbClr val="006600"/>
                  </a:solidFill>
                  <a:effectLst/>
                  <a:uLnTx/>
                  <a:uFillTx/>
                  <a:latin typeface="Times New Roman"/>
                  <a:ea typeface="標楷體"/>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9336641" y="2710945"/>
                <a:ext cx="480966"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42424" y="5038284"/>
                <a:ext cx="884872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2</m:t>
                          </m:r>
                        </m:sub>
                      </m:sSub>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3</m:t>
                          </m:r>
                        </m:sub>
                      </m:sSub>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3</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oMath>
                  </m:oMathPara>
                </a14:m>
                <a:endParaRPr kumimoji="0" lang="en-US" altLang="zh-TW" sz="2800" b="0" i="1" u="none" strike="noStrike" kern="1200" cap="none" spc="0" normalizeH="0" baseline="0" noProof="0" dirty="0" smtClean="0">
                  <a:ln>
                    <a:noFill/>
                  </a:ln>
                  <a:solidFill>
                    <a:srgbClr val="FF0000"/>
                  </a:solidFill>
                  <a:effectLst/>
                  <a:uLnTx/>
                  <a:uFillTx/>
                  <a:latin typeface="Cambria Math" panose="02040503050406030204" pitchFamily="18" charset="0"/>
                  <a:ea typeface="標楷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1" u="none" strike="noStrike" kern="1200" cap="none" spc="0" normalizeH="0" baseline="0" noProof="0" dirty="0" smtClean="0">
                  <a:ln>
                    <a:noFill/>
                  </a:ln>
                  <a:solidFill>
                    <a:srgbClr val="FF0000"/>
                  </a:solidFill>
                  <a:effectLst/>
                  <a:uLnTx/>
                  <a:uFillTx/>
                  <a:latin typeface="Cambria Math" panose="02040503050406030204" pitchFamily="18" charset="0"/>
                  <a:ea typeface="標楷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6600"/>
                    </a:solidFill>
                    <a:effectLst/>
                    <a:uLnTx/>
                    <a:uFillTx/>
                    <a:latin typeface="Times New Roman"/>
                    <a:ea typeface="標楷體"/>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t>𝑦</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𝜑</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𝑣</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14:m>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𝜑</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a:cs typeface="Times New Roman" panose="02020603050405020304" pitchFamily="18" charset="0"/>
                  </a:rPr>
                  <a:t> is the activation function</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942424" y="5038284"/>
                <a:ext cx="8848725" cy="1384995"/>
              </a:xfrm>
              <a:prstGeom prst="rect">
                <a:avLst/>
              </a:prstGeom>
              <a:blipFill>
                <a:blip r:embed="rId10"/>
                <a:stretch>
                  <a:fillRect b="-10965"/>
                </a:stretch>
              </a:blipFill>
            </p:spPr>
            <p:txBody>
              <a:bodyPr/>
              <a:lstStyle/>
              <a:p>
                <a:r>
                  <a:rPr lang="zh-TW" altLang="en-US">
                    <a:noFill/>
                  </a:rPr>
                  <a:t> </a:t>
                </a:r>
              </a:p>
            </p:txBody>
          </p:sp>
        </mc:Fallback>
      </mc:AlternateContent>
      <p:pic>
        <p:nvPicPr>
          <p:cNvPr id="29" name="圖片 28">
            <a:extLst>
              <a:ext uri="{FF2B5EF4-FFF2-40B4-BE49-F238E27FC236}">
                <a16:creationId xmlns:a16="http://schemas.microsoft.com/office/drawing/2014/main" id="{6B7AD9B2-9438-4267-AE0C-AC5ED6D1A121}"/>
              </a:ext>
            </a:extLst>
          </p:cNvPr>
          <p:cNvPicPr>
            <a:picLocks noChangeAspect="1"/>
          </p:cNvPicPr>
          <p:nvPr/>
        </p:nvPicPr>
        <p:blipFill rotWithShape="1">
          <a:blip r:embed="rId11"/>
          <a:srcRect l="59167" t="17037" r="22813" b="28148"/>
          <a:stretch/>
        </p:blipFill>
        <p:spPr>
          <a:xfrm>
            <a:off x="6931505" y="2379396"/>
            <a:ext cx="1213548" cy="1186318"/>
          </a:xfrm>
          <a:prstGeom prst="rect">
            <a:avLst/>
          </a:prstGeom>
        </p:spPr>
      </p:pic>
      <p:pic>
        <p:nvPicPr>
          <p:cNvPr id="30" name="圖片 29">
            <a:extLst>
              <a:ext uri="{FF2B5EF4-FFF2-40B4-BE49-F238E27FC236}">
                <a16:creationId xmlns:a16="http://schemas.microsoft.com/office/drawing/2014/main" id="{40C491DE-EFC2-47E4-A86E-4A4934455ED4}"/>
              </a:ext>
            </a:extLst>
          </p:cNvPr>
          <p:cNvPicPr>
            <a:picLocks noChangeAspect="1"/>
          </p:cNvPicPr>
          <p:nvPr/>
        </p:nvPicPr>
        <p:blipFill rotWithShape="1">
          <a:blip r:embed="rId12"/>
          <a:srcRect l="60831" t="31026" r="23721" b="35572"/>
          <a:stretch/>
        </p:blipFill>
        <p:spPr>
          <a:xfrm>
            <a:off x="6672447" y="3758793"/>
            <a:ext cx="1472606" cy="895479"/>
          </a:xfrm>
          <a:prstGeom prst="rect">
            <a:avLst/>
          </a:prstGeom>
        </p:spPr>
      </p:pic>
      <p:cxnSp>
        <p:nvCxnSpPr>
          <p:cNvPr id="32" name="直線單箭頭接點 31"/>
          <p:cNvCxnSpPr/>
          <p:nvPr/>
        </p:nvCxnSpPr>
        <p:spPr>
          <a:xfrm>
            <a:off x="8260490" y="2998971"/>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7275386" y="1696239"/>
                <a:ext cx="52578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𝜑</m:t>
                      </m:r>
                    </m:oMath>
                  </m:oMathPara>
                </a14:m>
                <a:endParaRPr kumimoji="0" lang="zh-TW" altLang="en-US" sz="2800" b="0"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7275386" y="1696239"/>
                <a:ext cx="525785" cy="52322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069101" y="2653784"/>
                <a:ext cx="64472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3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TW" altLang="en-US" sz="3600" b="0"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5069101" y="2653784"/>
                <a:ext cx="644728" cy="64633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087419" y="2469118"/>
                <a:ext cx="4892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𝒗</m:t>
                      </m:r>
                    </m:oMath>
                  </m:oMathPara>
                </a14:m>
                <a:endParaRPr kumimoji="0" lang="zh-TW" altLang="en-US" sz="2800" b="1"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2" name="矩形 1"/>
              <p:cNvSpPr>
                <a:spLocks noRot="1" noChangeAspect="1" noMove="1" noResize="1" noEditPoints="1" noAdjustHandles="1" noChangeArrowheads="1" noChangeShapeType="1" noTextEdit="1"/>
              </p:cNvSpPr>
              <p:nvPr/>
            </p:nvSpPr>
            <p:spPr>
              <a:xfrm>
                <a:off x="6087419" y="2469118"/>
                <a:ext cx="489236" cy="523220"/>
              </a:xfrm>
              <a:prstGeom prst="rect">
                <a:avLst/>
              </a:prstGeom>
              <a:blipFill>
                <a:blip r:embed="rId1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5103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590511" y="150427"/>
            <a:ext cx="9312316" cy="6628744"/>
          </a:xfrm>
          <a:prstGeom prst="rect">
            <a:avLst/>
          </a:prstGeom>
        </p:spPr>
      </p:pic>
    </p:spTree>
    <p:extLst>
      <p:ext uri="{BB962C8B-B14F-4D97-AF65-F5344CB8AC3E}">
        <p14:creationId xmlns:p14="http://schemas.microsoft.com/office/powerpoint/2010/main" val="180638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149" y="1887450"/>
            <a:ext cx="11366204" cy="3118048"/>
          </a:xfrm>
        </p:spPr>
        <p:txBody>
          <a:bodyPr>
            <a:normAutofit/>
          </a:bodyPr>
          <a:lstStyle/>
          <a:p>
            <a:r>
              <a:rPr lang="en-US" altLang="zh-TW" b="1" dirty="0">
                <a:latin typeface="Times New Roman" panose="02020603050405020304" pitchFamily="18" charset="0"/>
                <a:cs typeface="Times New Roman" panose="02020603050405020304" pitchFamily="18" charset="0"/>
              </a:rPr>
              <a:t>Linear Modelling: </a:t>
            </a:r>
            <a:br>
              <a:rPr lang="en-US" altLang="zh-TW" b="1" dirty="0">
                <a:latin typeface="Times New Roman" panose="02020603050405020304" pitchFamily="18" charset="0"/>
                <a:cs typeface="Times New Roman" panose="02020603050405020304" pitchFamily="18" charset="0"/>
              </a:rPr>
            </a:br>
            <a:r>
              <a:rPr lang="en-US" altLang="zh-TW" b="1" dirty="0">
                <a:latin typeface="Times New Roman" panose="02020603050405020304" pitchFamily="18" charset="0"/>
                <a:cs typeface="Times New Roman" panose="02020603050405020304" pitchFamily="18" charset="0"/>
              </a:rPr>
              <a:t>A Least Squares Approach</a:t>
            </a:r>
            <a:br>
              <a:rPr lang="en-US" altLang="zh-TW" b="1" dirty="0">
                <a:latin typeface="Times New Roman" panose="02020603050405020304" pitchFamily="18" charset="0"/>
                <a:cs typeface="Times New Roman" panose="02020603050405020304" pitchFamily="18" charset="0"/>
              </a:rPr>
            </a:br>
            <a:endParaRPr lang="zh-TW" altLang="en-US" sz="49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580599" y="6488668"/>
            <a:ext cx="8787864"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 Chap1. A First Course in Machine Learning, 2ed, Simon Rogers and Mark </a:t>
            </a:r>
            <a:r>
              <a:rPr lang="en-US" altLang="zh-TW" dirty="0" err="1">
                <a:latin typeface="Times New Roman" panose="02020603050405020304" pitchFamily="18" charset="0"/>
                <a:cs typeface="Times New Roman" panose="02020603050405020304" pitchFamily="18" charset="0"/>
              </a:rPr>
              <a:t>Girolami</a:t>
            </a:r>
            <a:r>
              <a:rPr lang="en-US" altLang="zh-TW" dirty="0">
                <a:latin typeface="Times New Roman" panose="02020603050405020304" pitchFamily="18" charset="0"/>
                <a:cs typeface="Times New Roman" panose="02020603050405020304" pitchFamily="18" charset="0"/>
              </a:rPr>
              <a:t>, 2017 </a:t>
            </a:r>
          </a:p>
        </p:txBody>
      </p:sp>
    </p:spTree>
    <p:extLst>
      <p:ext uri="{BB962C8B-B14F-4D97-AF65-F5344CB8AC3E}">
        <p14:creationId xmlns:p14="http://schemas.microsoft.com/office/powerpoint/2010/main" val="41039149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07437" y="107198"/>
            <a:ext cx="2969659"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Lecture Outline</a:t>
            </a:r>
            <a:endParaRPr lang="zh-TW" alt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1292608" y="691973"/>
            <a:ext cx="9370323" cy="4832092"/>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Minimize the average squared loss </a:t>
            </a:r>
            <a:r>
              <a:rPr lang="en-US" altLang="zh-TW" sz="2800" dirty="0" smtClean="0">
                <a:latin typeface="Times New Roman" panose="02020603050405020304" pitchFamily="18" charset="0"/>
                <a:cs typeface="Times New Roman" panose="02020603050405020304" pitchFamily="18" charset="0"/>
              </a:rPr>
              <a:t>function</a:t>
            </a: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Vector/Matrix notation</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Non-linear response from a linear model</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Generalization and over-fitting</a:t>
            </a:r>
            <a:endParaRPr lang="zh-TW" alt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K-fold cross-validation</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Regularized least squares</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6085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869227" y="691973"/>
                <a:ext cx="10436995" cy="5908284"/>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the dataset </a:t>
                </a:r>
                <a14:m>
                  <m:oMath xmlns:m="http://schemas.openxmlformats.org/officeDocument/2006/math">
                    <m:r>
                      <a:rPr lang="en-US" altLang="zh-TW" sz="2800" b="0" i="0"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a:latin typeface="Cambria Math" panose="02040503050406030204" pitchFamily="18" charset="0"/>
                            <a:cs typeface="Times New Roman" panose="02020603050405020304" pitchFamily="18" charset="0"/>
                          </a:rPr>
                          <m:t>𝑥</m:t>
                        </m:r>
                      </m:e>
                      <m:sub>
                        <m:r>
                          <a:rPr lang="en-US" altLang="zh-TW" sz="2800" b="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oMath>
                </a14:m>
                <a:r>
                  <a:rPr lang="en-US" altLang="zh-TW" sz="2800" dirty="0">
                    <a:solidFill>
                      <a:srgbClr val="231F20"/>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80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oMath>
                </a14:m>
                <a:r>
                  <a:rPr lang="en-US" altLang="zh-TW" sz="2800" dirty="0">
                    <a:solidFill>
                      <a:srgbClr val="231F20"/>
                    </a:solidFill>
                    <a:latin typeface="Times New Roman" panose="02020603050405020304" pitchFamily="18" charset="0"/>
                    <a:cs typeface="Times New Roman" panose="02020603050405020304" pitchFamily="18" charset="0"/>
                  </a:rPr>
                  <a:t>, </a:t>
                </a:r>
                <a:r>
                  <a:rPr lang="en-US" altLang="zh-TW" sz="2800" i="1" dirty="0">
                    <a:solidFill>
                      <a:srgbClr val="231F20"/>
                    </a:solidFill>
                    <a:latin typeface="Times New Roman" panose="02020603050405020304" pitchFamily="18" charset="0"/>
                    <a:cs typeface="Times New Roman" panose="02020603050405020304" pitchFamily="18" charset="0"/>
                  </a:rPr>
                  <a:t>. . . </a:t>
                </a:r>
                <a:r>
                  <a:rPr lang="en-US" altLang="zh-TW" sz="2800" dirty="0">
                    <a:solidFill>
                      <a:srgbClr val="231F20"/>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80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want to minimize the </a:t>
                </a:r>
                <a:r>
                  <a:rPr lang="en-US" altLang="zh-TW" sz="2800" dirty="0">
                    <a:solidFill>
                      <a:srgbClr val="0000FF"/>
                    </a:solidFill>
                    <a:latin typeface="Times New Roman" panose="02020603050405020304" pitchFamily="18" charset="0"/>
                    <a:cs typeface="Times New Roman" panose="02020603050405020304" pitchFamily="18" charset="0"/>
                  </a:rPr>
                  <a:t>average squared</a:t>
                </a:r>
                <a:r>
                  <a:rPr lang="en-US" altLang="zh-TW" sz="2800" dirty="0">
                    <a:latin typeface="Times New Roman" panose="02020603050405020304" pitchFamily="18" charset="0"/>
                    <a:cs typeface="Times New Roman" panose="02020603050405020304" pitchFamily="18" charset="0"/>
                  </a:rPr>
                  <a:t> loss function across the whole dataset</a:t>
                </a:r>
                <a:endParaRPr lang="en-US" altLang="zh-TW" sz="2800" i="1" dirty="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𝐿</m:t>
                      </m:r>
                      <m:r>
                        <a:rPr lang="en-US" altLang="zh-TW" sz="2400" b="0" i="0" smtClean="0">
                          <a:latin typeface="Cambria Math" panose="02040503050406030204" pitchFamily="18" charset="0"/>
                          <a:cs typeface="Times New Roman" panose="02020603050405020304" pitchFamily="18" charset="0"/>
                        </a:rPr>
                        <m:t>=</m:t>
                      </m:r>
                      <m:f>
                        <m:fPr>
                          <m:ctrlPr>
                            <a:rPr lang="en-US" altLang="zh-TW" sz="2400" b="0" i="1" smtClean="0">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1</m:t>
                          </m:r>
                        </m:num>
                        <m:den>
                          <m:r>
                            <a:rPr lang="en-US" altLang="zh-TW" sz="2400" b="0" i="1" smtClean="0">
                              <a:latin typeface="Cambria Math" panose="02040503050406030204" pitchFamily="18" charset="0"/>
                              <a:cs typeface="Times New Roman" panose="02020603050405020304" pitchFamily="18" charset="0"/>
                            </a:rPr>
                            <m:t>𝑁</m:t>
                          </m:r>
                        </m:den>
                      </m:f>
                      <m:nary>
                        <m:naryPr>
                          <m:chr m:val="∑"/>
                          <m:ctrlPr>
                            <a:rPr lang="en-US" altLang="zh-TW" sz="2400" b="0"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𝑛</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𝑁</m:t>
                          </m:r>
                        </m:sup>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𝑓</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d>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2</m:t>
                              </m:r>
                            </m:sup>
                          </m:sSup>
                        </m:e>
                      </m:nary>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2</m:t>
                              </m:r>
                            </m:sup>
                          </m:sSup>
                        </m:e>
                      </m:nary>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r>
                            <a:rPr lang="en-US" altLang="zh-TW" sz="2400" b="0" i="1" smtClean="0">
                              <a:latin typeface="Cambria Math" panose="02040503050406030204" pitchFamily="18" charset="0"/>
                              <a:cs typeface="Times New Roman" panose="02020603050405020304" pitchFamily="18" charset="0"/>
                            </a:rPr>
                            <m:t>(</m:t>
                          </m:r>
                          <m:sSubSup>
                            <m:sSubSupPr>
                              <m:ctrlPr>
                                <a:rPr lang="en-US" altLang="zh-TW" sz="2400" b="0" i="1" smtClean="0">
                                  <a:latin typeface="Cambria Math" panose="02040503050406030204" pitchFamily="18" charset="0"/>
                                  <a:cs typeface="Times New Roman" panose="02020603050405020304" pitchFamily="18" charset="0"/>
                                </a:rPr>
                              </m:ctrlPr>
                            </m:sSubSupPr>
                            <m:e>
                              <m:r>
                                <a:rPr lang="zh-TW" altLang="en-US" sz="2400" b="0" i="1" smtClean="0">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2</m:t>
                              </m:r>
                            </m:sup>
                          </m:sSubSup>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0" i="1" smtClean="0">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r>
                            <a:rPr lang="en-US" altLang="zh-TW" sz="2400" b="0" i="1" smtClean="0">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b="0" i="1" smtClean="0">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b="0" i="1" smtClean="0">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0</m:t>
                              </m:r>
                            </m:sub>
                            <m:sup>
                              <m:r>
                                <a:rPr lang="en-US" altLang="zh-TW" sz="2400" i="1">
                                  <a:latin typeface="Cambria Math" panose="02040503050406030204" pitchFamily="18" charset="0"/>
                                  <a:cs typeface="Times New Roman" panose="02020603050405020304" pitchFamily="18" charset="0"/>
                                </a:rPr>
                                <m:t>2</m:t>
                              </m:r>
                            </m:sup>
                          </m:sSubSup>
                          <m:r>
                            <a:rPr lang="en-US" altLang="zh-TW" sz="2400" b="0" i="1" smtClean="0">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b="0" i="1" smtClean="0">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0" i="1" smtClean="0">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r>
                            <a:rPr lang="en-US" altLang="zh-TW" sz="2400" b="0" i="1" smtClean="0">
                              <a:latin typeface="Cambria Math" panose="02040503050406030204" pitchFamily="18" charset="0"/>
                              <a:cs typeface="Times New Roman" panose="02020603050405020304" pitchFamily="18" charset="0"/>
                            </a:rPr>
                            <m:t>)</m:t>
                          </m:r>
                        </m:e>
                      </m:nary>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r>
                            <a:rPr lang="en-US" altLang="zh-TW" sz="2400" i="1">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2</m:t>
                              </m:r>
                            </m:sup>
                          </m:sSubSup>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r>
                            <a:rPr lang="en-US" altLang="zh-TW" sz="2400" i="1">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up>
                              <m:r>
                                <a:rPr lang="en-US" altLang="zh-TW" sz="2400" i="1">
                                  <a:latin typeface="Cambria Math" panose="02040503050406030204" pitchFamily="18" charset="0"/>
                                  <a:cs typeface="Times New Roman" panose="02020603050405020304" pitchFamily="18" charset="0"/>
                                </a:rPr>
                                <m:t>2</m:t>
                              </m:r>
                            </m:sup>
                          </m:sSubSup>
                          <m:r>
                            <a:rPr lang="en-US" altLang="zh-TW" sz="2400" i="1">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r>
                            <a:rPr lang="en-US" altLang="zh-TW" sz="2400" i="1">
                              <a:latin typeface="Cambria Math" panose="02040503050406030204" pitchFamily="18" charset="0"/>
                              <a:cs typeface="Times New Roman" panose="02020603050405020304" pitchFamily="18" charset="0"/>
                            </a:rPr>
                            <m:t>)</m:t>
                          </m:r>
                        </m:e>
                      </m:nary>
                    </m:oMath>
                  </m:oMathPara>
                </a14:m>
                <a:endParaRPr lang="en-US" altLang="zh-TW" sz="2400" dirty="0">
                  <a:latin typeface="Times New Roman" panose="02020603050405020304" pitchFamily="18" charset="0"/>
                  <a:cs typeface="Times New Roman" panose="02020603050405020304" pitchFamily="18" charset="0"/>
                </a:endParaRPr>
              </a:p>
              <a:p>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69227" y="691973"/>
                <a:ext cx="10436995" cy="5908284"/>
              </a:xfrm>
              <a:prstGeom prst="rect">
                <a:avLst/>
              </a:prstGeom>
              <a:blipFill>
                <a:blip r:embed="rId2"/>
                <a:stretch>
                  <a:fillRect l="-1051" t="-1135"/>
                </a:stretch>
              </a:blipFill>
            </p:spPr>
            <p:txBody>
              <a:bodyPr/>
              <a:lstStyle/>
              <a:p>
                <a:r>
                  <a:rPr lang="zh-TW" altLang="en-US">
                    <a:noFill/>
                  </a:rPr>
                  <a:t> </a:t>
                </a:r>
              </a:p>
            </p:txBody>
          </p:sp>
        </mc:Fallback>
      </mc:AlternateContent>
      <p:sp>
        <p:nvSpPr>
          <p:cNvPr id="5" name="Rectangle 4"/>
          <p:cNvSpPr/>
          <p:nvPr/>
        </p:nvSpPr>
        <p:spPr>
          <a:xfrm>
            <a:off x="2770759" y="107198"/>
            <a:ext cx="6633932"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The Average Squared Loss Function </a:t>
            </a:r>
            <a:endParaRPr lang="zh-TW" altLang="en-US" sz="3200" b="1" dirty="0"/>
          </a:p>
        </p:txBody>
      </p:sp>
    </p:spTree>
    <p:extLst>
      <p:ext uri="{BB962C8B-B14F-4D97-AF65-F5344CB8AC3E}">
        <p14:creationId xmlns:p14="http://schemas.microsoft.com/office/powerpoint/2010/main" val="4139027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1876118" y="107198"/>
            <a:ext cx="838360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Minimize the Average Squared Loss Function </a:t>
            </a:r>
            <a:endParaRPr lang="zh-TW" altLang="en-US" sz="3200" b="1" dirty="0"/>
          </a:p>
        </p:txBody>
      </p:sp>
      <mc:AlternateContent xmlns:mc="http://schemas.openxmlformats.org/markup-compatibility/2006" xmlns:a14="http://schemas.microsoft.com/office/drawing/2010/main">
        <mc:Choice Requires="a14">
          <p:sp>
            <p:nvSpPr>
              <p:cNvPr id="7" name="Rectangle 6"/>
              <p:cNvSpPr/>
              <p:nvPr/>
            </p:nvSpPr>
            <p:spPr>
              <a:xfrm>
                <a:off x="442762" y="691973"/>
                <a:ext cx="10395284" cy="4767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cs typeface="Times New Roman" panose="02020603050405020304" pitchFamily="18" charset="0"/>
                            </a:rPr>
                          </m:ctrlPr>
                        </m:fPr>
                        <m:num>
                          <m:r>
                            <a:rPr lang="en-US" altLang="zh-TW" sz="240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𝐿</m:t>
                          </m:r>
                        </m:num>
                        <m:den>
                          <m:r>
                            <a:rPr lang="en-US" altLang="zh-TW" sz="240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den>
                      </m:f>
                      <m:r>
                        <a:rPr lang="en-US" altLang="zh-TW" sz="2400">
                          <a:latin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b="0" i="1" smtClean="0">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smtClean="0">
                              <a:latin typeface="Cambria Math" panose="02040503050406030204" pitchFamily="18" charset="0"/>
                              <a:cs typeface="Times New Roman" panose="02020603050405020304" pitchFamily="18" charset="0"/>
                            </a:rPr>
                          </m:ctrlPr>
                        </m:dPr>
                        <m:e>
                          <m:nary>
                            <m:naryPr>
                              <m:chr m:val="∑"/>
                              <m:ctrlPr>
                                <a:rPr lang="en-US" altLang="zh-TW" sz="2400"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𝑛</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e>
                          </m:nary>
                        </m:e>
                      </m:d>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2</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e>
                          </m:nary>
                        </m:e>
                      </m:d>
                      <m:r>
                        <a:rPr lang="en-US" altLang="zh-TW" sz="2400" b="0" i="1" smtClean="0">
                          <a:latin typeface="Cambria Math" panose="02040503050406030204" pitchFamily="18" charset="0"/>
                          <a:cs typeface="Times New Roman" panose="02020603050405020304" pitchFamily="18" charset="0"/>
                        </a:rPr>
                        <m:t>=0</m:t>
                      </m:r>
                    </m:oMath>
                  </m:oMathPara>
                </a14:m>
                <a:endParaRPr lang="en-US" altLang="zh-TW" sz="2400" b="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400" b="0" i="0" smtClean="0">
                          <a:latin typeface="Cambria Math" panose="02040503050406030204" pitchFamily="18" charset="0"/>
                          <a:cs typeface="Times New Roman" panose="02020603050405020304" pitchFamily="18" charset="0"/>
                        </a:rPr>
                        <m:t>Define</m:t>
                      </m:r>
                      <m:r>
                        <a:rPr lang="en-US" altLang="zh-TW" sz="2400" b="0" i="0" smtClean="0">
                          <a:latin typeface="Cambria Math" panose="02040503050406030204" pitchFamily="18" charset="0"/>
                          <a:cs typeface="Times New Roman" panose="02020603050405020304" pitchFamily="18" charset="0"/>
                        </a:rPr>
                        <m:t>     </m:t>
                      </m:r>
                      <m:r>
                        <a:rPr lang="en-US" altLang="zh-TW" sz="2400" b="0" i="1" smtClean="0">
                          <a:latin typeface="Cambria Math" panose="02040503050406030204" pitchFamily="18" charset="0"/>
                          <a:cs typeface="Times New Roman" panose="02020603050405020304" pitchFamily="18" charset="0"/>
                        </a:rPr>
                        <m:t> </m:t>
                      </m:r>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𝑡</m:t>
                          </m:r>
                        </m:e>
                      </m:acc>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e>
                          </m:nary>
                        </m:e>
                      </m:d>
                      <m:r>
                        <a:rPr lang="en-US" altLang="zh-TW" sz="2400" i="1">
                          <a:latin typeface="Cambria Math" panose="02040503050406030204" pitchFamily="18" charset="0"/>
                          <a:cs typeface="Times New Roman" panose="02020603050405020304" pitchFamily="18" charset="0"/>
                        </a:rPr>
                        <m:t>,  </m:t>
                      </m:r>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e>
                          </m:nary>
                        </m:e>
                      </m:d>
                    </m:oMath>
                  </m:oMathPara>
                </a14:m>
                <a:endParaRPr lang="en-US" altLang="zh-TW" sz="2400" b="0" dirty="0">
                  <a:latin typeface="Cambria Math" panose="02040503050406030204" pitchFamily="18" charset="0"/>
                  <a:cs typeface="Times New Roman" panose="02020603050405020304" pitchFamily="18" charset="0"/>
                </a:endParaRPr>
              </a:p>
              <a:p>
                <a:endParaRPr lang="en-US" altLang="zh-TW" sz="2400" b="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zh-TW" altLang="zh-TW" sz="2400" dirty="0">
                          <a:latin typeface="Cambria Math" panose="02040503050406030204" pitchFamily="18" charset="0"/>
                        </a:rPr>
                        <m:t>⇒</m:t>
                      </m:r>
                      <m:r>
                        <a:rPr lang="en-US" altLang="zh-TW" sz="2400" b="0" i="1" dirty="0" smtClean="0">
                          <a:latin typeface="Cambria Math" panose="02040503050406030204" pitchFamily="18" charset="0"/>
                        </a:rPr>
                        <m:t>  </m:t>
                      </m:r>
                      <m:sSub>
                        <m:sSubPr>
                          <m:ctrlPr>
                            <a:rPr lang="en-US" altLang="zh-TW" sz="2400" i="1" dirty="0" smtClean="0">
                              <a:solidFill>
                                <a:srgbClr val="FF0000"/>
                              </a:solidFill>
                              <a:latin typeface="Cambria Math" panose="02040503050406030204" pitchFamily="18" charset="0"/>
                            </a:rPr>
                          </m:ctrlPr>
                        </m:sSubPr>
                        <m:e>
                          <m:acc>
                            <m:accPr>
                              <m:chr m:val="̂"/>
                              <m:ctrlPr>
                                <a:rPr lang="en-US" altLang="zh-TW" sz="2400" i="1" dirty="0" smtClean="0">
                                  <a:solidFill>
                                    <a:srgbClr val="FF0000"/>
                                  </a:solidFill>
                                  <a:latin typeface="Cambria Math" panose="02040503050406030204" pitchFamily="18" charset="0"/>
                                </a:rPr>
                              </m:ctrlPr>
                            </m:accPr>
                            <m:e>
                              <m:r>
                                <a:rPr lang="zh-TW" altLang="en-US" sz="2400" i="1" dirty="0" smtClean="0">
                                  <a:solidFill>
                                    <a:srgbClr val="FF0000"/>
                                  </a:solidFill>
                                  <a:latin typeface="Cambria Math" panose="02040503050406030204" pitchFamily="18" charset="0"/>
                                </a:rPr>
                                <m:t>𝜔</m:t>
                              </m:r>
                            </m:e>
                          </m:acc>
                        </m:e>
                        <m:sub>
                          <m:r>
                            <a:rPr lang="en-US" altLang="zh-TW" sz="2400" b="0" i="1" dirty="0" smtClean="0">
                              <a:solidFill>
                                <a:srgbClr val="FF0000"/>
                              </a:solidFill>
                              <a:latin typeface="Cambria Math" panose="02040503050406030204" pitchFamily="18" charset="0"/>
                            </a:rPr>
                            <m:t>0</m:t>
                          </m:r>
                        </m:sub>
                      </m:sSub>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e>
                          </m:nary>
                        </m:e>
                      </m:d>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e>
                          </m:nary>
                        </m:e>
                      </m:d>
                      <m:r>
                        <a:rPr lang="en-US" altLang="zh-TW" sz="2400" b="0" i="1" smtClean="0">
                          <a:latin typeface="Cambria Math" panose="02040503050406030204" pitchFamily="18" charset="0"/>
                          <a:cs typeface="Times New Roman" panose="02020603050405020304" pitchFamily="18" charset="0"/>
                        </a:rPr>
                        <m:t>=</m:t>
                      </m:r>
                      <m:acc>
                        <m:accPr>
                          <m:chr m:val="̅"/>
                          <m:ctrlPr>
                            <a:rPr lang="en-US" altLang="zh-TW" sz="2400" i="1" smtClean="0">
                              <a:solidFill>
                                <a:srgbClr val="FF0000"/>
                              </a:solidFill>
                              <a:latin typeface="Cambria Math" panose="02040503050406030204" pitchFamily="18" charset="0"/>
                              <a:cs typeface="Times New Roman" panose="02020603050405020304" pitchFamily="18" charset="0"/>
                            </a:rPr>
                          </m:ctrlPr>
                        </m:accPr>
                        <m:e>
                          <m:r>
                            <a:rPr lang="en-US" altLang="zh-TW" sz="2400" i="1">
                              <a:solidFill>
                                <a:srgbClr val="FF0000"/>
                              </a:solidFill>
                              <a:latin typeface="Cambria Math" panose="02040503050406030204" pitchFamily="18" charset="0"/>
                              <a:cs typeface="Times New Roman" panose="02020603050405020304" pitchFamily="18" charset="0"/>
                            </a:rPr>
                            <m:t>𝑡</m:t>
                          </m:r>
                        </m:e>
                      </m:acc>
                      <m:r>
                        <a:rPr lang="en-US" altLang="zh-TW" sz="2400" b="0" i="1" smtClean="0">
                          <a:solidFill>
                            <a:srgbClr val="FF0000"/>
                          </a:solidFill>
                          <a:latin typeface="Cambria Math" panose="02040503050406030204" pitchFamily="18" charset="0"/>
                          <a:cs typeface="Times New Roman" panose="02020603050405020304" pitchFamily="18" charset="0"/>
                        </a:rPr>
                        <m:t>−</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𝜔</m:t>
                          </m:r>
                        </m:e>
                        <m:sub>
                          <m:r>
                            <a:rPr lang="en-US" altLang="zh-TW" sz="2400" i="1">
                              <a:solidFill>
                                <a:srgbClr val="FF0000"/>
                              </a:solidFill>
                              <a:latin typeface="Cambria Math" panose="02040503050406030204" pitchFamily="18" charset="0"/>
                              <a:cs typeface="Times New Roman" panose="02020603050405020304" pitchFamily="18" charset="0"/>
                            </a:rPr>
                            <m:t>1</m:t>
                          </m:r>
                        </m:sub>
                      </m:sSub>
                      <m:acc>
                        <m:accPr>
                          <m:chr m:val="̅"/>
                          <m:ctrlPr>
                            <a:rPr lang="en-US" altLang="zh-TW" sz="2400" i="1">
                              <a:solidFill>
                                <a:srgbClr val="FF0000"/>
                              </a:solidFill>
                              <a:latin typeface="Cambria Math" panose="02040503050406030204" pitchFamily="18" charset="0"/>
                              <a:cs typeface="Times New Roman" panose="02020603050405020304" pitchFamily="18" charset="0"/>
                            </a:rPr>
                          </m:ctrlPr>
                        </m:accPr>
                        <m:e>
                          <m:r>
                            <a:rPr lang="en-US" altLang="zh-TW" sz="2400" i="1">
                              <a:solidFill>
                                <a:srgbClr val="FF0000"/>
                              </a:solidFill>
                              <a:latin typeface="Cambria Math" panose="02040503050406030204" pitchFamily="18" charset="0"/>
                              <a:cs typeface="Times New Roman" panose="02020603050405020304" pitchFamily="18" charset="0"/>
                            </a:rPr>
                            <m:t>𝑥</m:t>
                          </m:r>
                        </m:e>
                      </m:acc>
                    </m:oMath>
                  </m:oMathPara>
                </a14:m>
                <a:endParaRPr lang="en-US" altLang="zh-TW" sz="2400" b="0" dirty="0">
                  <a:cs typeface="Times New Roman" panose="02020603050405020304" pitchFamily="18" charset="0"/>
                </a:endParaRPr>
              </a:p>
              <a:p>
                <a:endParaRPr lang="en-US" altLang="zh-TW" sz="2400" dirty="0"/>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                 </m:t>
                      </m:r>
                    </m:oMath>
                  </m:oMathPara>
                </a14:m>
                <a:endParaRPr lang="zh-TW" alt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442762" y="691973"/>
                <a:ext cx="10395284" cy="4767459"/>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7017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1876118" y="107198"/>
            <a:ext cx="838360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Minimize the Average Squared Loss Function </a:t>
            </a:r>
            <a:endParaRPr lang="zh-TW" altLang="en-US" sz="3200" b="1" dirty="0"/>
          </a:p>
        </p:txBody>
      </p:sp>
      <mc:AlternateContent xmlns:mc="http://schemas.openxmlformats.org/markup-compatibility/2006" xmlns:a14="http://schemas.microsoft.com/office/drawing/2010/main">
        <mc:Choice Requires="a14">
          <p:sp>
            <p:nvSpPr>
              <p:cNvPr id="6" name="Rectangle 5"/>
              <p:cNvSpPr/>
              <p:nvPr/>
            </p:nvSpPr>
            <p:spPr>
              <a:xfrm>
                <a:off x="442762" y="691973"/>
                <a:ext cx="11367436" cy="55503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2400" smtClean="0">
                          <a:latin typeface="Cambria Math" panose="02040503050406030204" pitchFamily="18" charset="0"/>
                          <a:cs typeface="Times New Roman" panose="02020603050405020304" pitchFamily="18" charset="0"/>
                        </a:rPr>
                        <m:t>Define</m:t>
                      </m:r>
                      <m:r>
                        <a:rPr lang="en-US" altLang="zh-TW" sz="2400" smtClean="0">
                          <a:latin typeface="Cambria Math" panose="02040503050406030204" pitchFamily="18" charset="0"/>
                          <a:cs typeface="Times New Roman" panose="02020603050405020304" pitchFamily="18" charset="0"/>
                        </a:rPr>
                        <m:t>     </m:t>
                      </m:r>
                      <m:r>
                        <a:rPr lang="en-US" altLang="zh-TW" sz="2400" i="1">
                          <a:latin typeface="Cambria Math" panose="02040503050406030204" pitchFamily="18" charset="0"/>
                          <a:cs typeface="Times New Roman" panose="02020603050405020304" pitchFamily="18" charset="0"/>
                        </a:rPr>
                        <m:t> </m:t>
                      </m:r>
                      <m:acc>
                        <m:accPr>
                          <m:chr m:val="̅"/>
                          <m:ctrlPr>
                            <a:rPr lang="en-US" altLang="zh-TW" sz="2400" i="1">
                              <a:latin typeface="Cambria Math" panose="02040503050406030204" pitchFamily="18" charset="0"/>
                              <a:cs typeface="Times New Roman" panose="02020603050405020304" pitchFamily="18" charset="0"/>
                            </a:rPr>
                          </m:ctrlPr>
                        </m:accPr>
                        <m:e>
                          <m:sSup>
                            <m:sSupPr>
                              <m:ctrlPr>
                                <a:rPr lang="en-US" altLang="zh-TW" sz="2400" i="1" smtClean="0">
                                  <a:latin typeface="Cambria Math" panose="02040503050406030204" pitchFamily="18" charset="0"/>
                                  <a:cs typeface="Times New Roman" panose="02020603050405020304" pitchFamily="18" charset="0"/>
                                </a:rPr>
                              </m:ctrlPr>
                            </m:sSupPr>
                            <m:e>
                              <m:r>
                                <a:rPr lang="en-US" altLang="zh-TW" sz="2400" b="0" i="1" smtClean="0">
                                  <a:latin typeface="Cambria Math" panose="02040503050406030204" pitchFamily="18" charset="0"/>
                                  <a:cs typeface="Times New Roman" panose="02020603050405020304" pitchFamily="18" charset="0"/>
                                </a:rPr>
                                <m:t>𝑥</m:t>
                              </m:r>
                            </m:e>
                            <m:sup>
                              <m:r>
                                <a:rPr lang="en-US" altLang="zh-TW" sz="2400" b="0" i="1" smtClean="0">
                                  <a:latin typeface="Cambria Math" panose="02040503050406030204" pitchFamily="18" charset="0"/>
                                  <a:cs typeface="Times New Roman" panose="02020603050405020304" pitchFamily="18" charset="0"/>
                                </a:rPr>
                                <m:t>2</m:t>
                              </m:r>
                            </m:sup>
                          </m:sSup>
                        </m:e>
                      </m:acc>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e>
                          </m:nary>
                        </m:e>
                      </m:d>
                      <m:r>
                        <a:rPr lang="en-US" altLang="zh-TW" sz="2400" i="1">
                          <a:latin typeface="Cambria Math" panose="02040503050406030204" pitchFamily="18" charset="0"/>
                          <a:cs typeface="Times New Roman" panose="02020603050405020304" pitchFamily="18" charset="0"/>
                        </a:rPr>
                        <m:t>,  </m:t>
                      </m:r>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r>
                            <a:rPr lang="en-US" altLang="zh-TW" sz="2400" b="0" i="1" smtClean="0">
                              <a:latin typeface="Cambria Math" panose="02040503050406030204" pitchFamily="18" charset="0"/>
                              <a:cs typeface="Times New Roman" panose="02020603050405020304" pitchFamily="18" charset="0"/>
                            </a:rPr>
                            <m:t>𝑡</m:t>
                          </m:r>
                        </m:e>
                      </m:acc>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e>
                          </m:nary>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e>
                      </m:d>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dirty="0">
                  <a:latin typeface="Cambria Math" panose="02040503050406030204" pitchFamily="18" charset="0"/>
                  <a:cs typeface="Times New Roman" panose="02020603050405020304" pitchFamily="18" charset="0"/>
                </a:endParaRPr>
              </a:p>
              <a:p>
                <a:endParaRPr lang="en-US" altLang="zh-TW" sz="240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𝐿</m:t>
                          </m:r>
                        </m:num>
                        <m:den>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den>
                      </m:f>
                      <m:r>
                        <a:rPr lang="en-US" altLang="zh-TW" sz="240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e>
                          </m:nary>
                        </m:e>
                      </m:d>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2</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dirty="0">
                                      <a:solidFill>
                                        <a:srgbClr val="FF0000"/>
                                      </a:solidFill>
                                      <a:latin typeface="Cambria Math" panose="02040503050406030204" pitchFamily="18" charset="0"/>
                                    </a:rPr>
                                  </m:ctrlPr>
                                </m:sSubPr>
                                <m:e>
                                  <m:acc>
                                    <m:accPr>
                                      <m:chr m:val="̂"/>
                                      <m:ctrlPr>
                                        <a:rPr lang="en-US" altLang="zh-TW" sz="2400" i="1" dirty="0">
                                          <a:solidFill>
                                            <a:srgbClr val="FF0000"/>
                                          </a:solidFill>
                                          <a:latin typeface="Cambria Math" panose="02040503050406030204" pitchFamily="18" charset="0"/>
                                        </a:rPr>
                                      </m:ctrlPr>
                                    </m:accPr>
                                    <m:e>
                                      <m:r>
                                        <a:rPr lang="zh-TW" altLang="en-US" sz="2400" i="1" dirty="0">
                                          <a:solidFill>
                                            <a:srgbClr val="FF0000"/>
                                          </a:solidFill>
                                          <a:latin typeface="Cambria Math" panose="02040503050406030204" pitchFamily="18" charset="0"/>
                                        </a:rPr>
                                        <m:t>𝜔</m:t>
                                      </m:r>
                                    </m:e>
                                  </m:acc>
                                </m:e>
                                <m:sub>
                                  <m:r>
                                    <a:rPr lang="en-US" altLang="zh-TW" sz="2400" i="1" dirty="0">
                                      <a:solidFill>
                                        <a:srgbClr val="FF0000"/>
                                      </a:solidFill>
                                      <a:latin typeface="Cambria Math" panose="020405030504060302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e>
                          </m:nary>
                        </m:e>
                      </m:d>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acc>
                        <m:accPr>
                          <m:chr m:val="̅"/>
                          <m:ctrlPr>
                            <a:rPr lang="en-US" altLang="zh-TW" sz="2400" i="1">
                              <a:latin typeface="Cambria Math" panose="02040503050406030204" pitchFamily="18" charset="0"/>
                              <a:cs typeface="Times New Roman" panose="02020603050405020304" pitchFamily="18" charset="0"/>
                            </a:rPr>
                          </m:ctrlPr>
                        </m:acc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𝑥</m:t>
                              </m:r>
                            </m:e>
                            <m:sup>
                              <m:r>
                                <a:rPr lang="en-US" altLang="zh-TW" sz="2400" i="1">
                                  <a:latin typeface="Cambria Math" panose="02040503050406030204" pitchFamily="18" charset="0"/>
                                  <a:cs typeface="Times New Roman" panose="02020603050405020304" pitchFamily="18" charset="0"/>
                                </a:rPr>
                                <m:t>2</m:t>
                              </m:r>
                            </m:sup>
                          </m:sSup>
                        </m:e>
                      </m:acc>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2</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acc>
                                <m:accPr>
                                  <m:chr m:val="̅"/>
                                  <m:ctrlPr>
                                    <a:rPr lang="en-US" altLang="zh-TW" sz="2400" i="1">
                                      <a:solidFill>
                                        <a:srgbClr val="FF0000"/>
                                      </a:solidFill>
                                      <a:latin typeface="Cambria Math" panose="02040503050406030204" pitchFamily="18" charset="0"/>
                                      <a:cs typeface="Times New Roman" panose="02020603050405020304" pitchFamily="18" charset="0"/>
                                    </a:rPr>
                                  </m:ctrlPr>
                                </m:accPr>
                                <m:e>
                                  <m:r>
                                    <a:rPr lang="en-US" altLang="zh-TW" sz="2400" i="1">
                                      <a:solidFill>
                                        <a:srgbClr val="FF0000"/>
                                      </a:solidFill>
                                      <a:latin typeface="Cambria Math" panose="02040503050406030204" pitchFamily="18" charset="0"/>
                                      <a:cs typeface="Times New Roman" panose="02020603050405020304" pitchFamily="18" charset="0"/>
                                    </a:rPr>
                                    <m:t>𝑡</m:t>
                                  </m:r>
                                </m:e>
                              </m:acc>
                              <m:r>
                                <a:rPr lang="en-US" altLang="zh-TW" sz="2400" i="1">
                                  <a:solidFill>
                                    <a:srgbClr val="FF0000"/>
                                  </a:solidFill>
                                  <a:latin typeface="Cambria Math" panose="02040503050406030204" pitchFamily="18" charset="0"/>
                                  <a:cs typeface="Times New Roman" panose="02020603050405020304" pitchFamily="18" charset="0"/>
                                </a:rPr>
                                <m:t>−</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𝜔</m:t>
                                  </m:r>
                                </m:e>
                                <m:sub>
                                  <m:r>
                                    <a:rPr lang="en-US" altLang="zh-TW" sz="2400" i="1">
                                      <a:solidFill>
                                        <a:srgbClr val="FF0000"/>
                                      </a:solidFill>
                                      <a:latin typeface="Cambria Math" panose="02040503050406030204" pitchFamily="18" charset="0"/>
                                      <a:cs typeface="Times New Roman" panose="02020603050405020304" pitchFamily="18" charset="0"/>
                                    </a:rPr>
                                    <m:t>1</m:t>
                                  </m:r>
                                </m:sub>
                              </m:sSub>
                              <m:acc>
                                <m:accPr>
                                  <m:chr m:val="̅"/>
                                  <m:ctrlPr>
                                    <a:rPr lang="en-US" altLang="zh-TW" sz="2400" i="1">
                                      <a:solidFill>
                                        <a:srgbClr val="FF0000"/>
                                      </a:solidFill>
                                      <a:latin typeface="Cambria Math" panose="02040503050406030204" pitchFamily="18" charset="0"/>
                                      <a:cs typeface="Times New Roman" panose="02020603050405020304" pitchFamily="18" charset="0"/>
                                    </a:rPr>
                                  </m:ctrlPr>
                                </m:accPr>
                                <m:e>
                                  <m:r>
                                    <a:rPr lang="en-US" altLang="zh-TW" sz="2400" i="1">
                                      <a:solidFill>
                                        <a:srgbClr val="FF0000"/>
                                      </a:solidFill>
                                      <a:latin typeface="Cambria Math" panose="02040503050406030204" pitchFamily="18" charset="0"/>
                                      <a:cs typeface="Times New Roman" panose="02020603050405020304" pitchFamily="18" charset="0"/>
                                    </a:rPr>
                                    <m:t>𝑥</m:t>
                                  </m:r>
                                </m:e>
                              </m:acc>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𝑡</m:t>
                                  </m:r>
                                </m:e>
                                <m:sub>
                                  <m:r>
                                    <a:rPr lang="en-US" altLang="zh-TW" sz="2400" i="1">
                                      <a:latin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e>
                          </m:nary>
                        </m:e>
                      </m:d>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acc>
                        <m:accPr>
                          <m:chr m:val="̅"/>
                          <m:ctrlPr>
                            <a:rPr lang="en-US" altLang="zh-TW" sz="2400" i="1">
                              <a:latin typeface="Cambria Math" panose="02040503050406030204" pitchFamily="18" charset="0"/>
                              <a:cs typeface="Times New Roman" panose="02020603050405020304" pitchFamily="18" charset="0"/>
                            </a:rPr>
                          </m:ctrlPr>
                        </m:acc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𝑥</m:t>
                              </m:r>
                            </m:e>
                            <m:sup>
                              <m:r>
                                <a:rPr lang="en-US" altLang="zh-TW" sz="2400" i="1">
                                  <a:latin typeface="Cambria Math" panose="02040503050406030204" pitchFamily="18" charset="0"/>
                                  <a:cs typeface="Times New Roman" panose="02020603050405020304" pitchFamily="18" charset="0"/>
                                </a:rPr>
                                <m:t>2</m:t>
                              </m:r>
                            </m:sup>
                          </m:sSup>
                        </m:e>
                      </m:acc>
                      <m:r>
                        <a:rPr lang="en-US" altLang="zh-TW" sz="2400" b="0" i="1" smtClean="0">
                          <a:latin typeface="Cambria Math" panose="02040503050406030204" pitchFamily="18" charset="0"/>
                          <a:cs typeface="Times New Roman" panose="02020603050405020304" pitchFamily="18" charset="0"/>
                        </a:rPr>
                        <m:t>+2</m:t>
                      </m:r>
                      <m:acc>
                        <m:accPr>
                          <m:chr m:val="̅"/>
                          <m:ctrlPr>
                            <a:rPr lang="en-US" altLang="zh-TW" sz="2400" i="1" smtClean="0">
                              <a:solidFill>
                                <a:schemeClr val="tx1"/>
                              </a:solidFill>
                              <a:latin typeface="Cambria Math" panose="02040503050406030204" pitchFamily="18" charset="0"/>
                              <a:cs typeface="Times New Roman" panose="02020603050405020304" pitchFamily="18" charset="0"/>
                            </a:rPr>
                          </m:ctrlPr>
                        </m:accPr>
                        <m:e>
                          <m:r>
                            <a:rPr lang="en-US" altLang="zh-TW" sz="2400" i="1">
                              <a:solidFill>
                                <a:schemeClr val="tx1"/>
                              </a:solidFill>
                              <a:latin typeface="Cambria Math" panose="02040503050406030204" pitchFamily="18" charset="0"/>
                              <a:cs typeface="Times New Roman" panose="02020603050405020304" pitchFamily="18" charset="0"/>
                            </a:rPr>
                            <m:t>𝑥</m:t>
                          </m:r>
                        </m:e>
                      </m:acc>
                      <m:acc>
                        <m:accPr>
                          <m:chr m:val="̅"/>
                          <m:ctrlPr>
                            <a:rPr lang="en-US" altLang="zh-TW" sz="2400" i="1">
                              <a:solidFill>
                                <a:schemeClr val="tx1"/>
                              </a:solidFill>
                              <a:latin typeface="Cambria Math" panose="02040503050406030204" pitchFamily="18" charset="0"/>
                              <a:cs typeface="Times New Roman" panose="02020603050405020304" pitchFamily="18" charset="0"/>
                            </a:rPr>
                          </m:ctrlPr>
                        </m:accPr>
                        <m:e>
                          <m:r>
                            <a:rPr lang="en-US" altLang="zh-TW" sz="2400" i="1">
                              <a:solidFill>
                                <a:schemeClr val="tx1"/>
                              </a:solidFill>
                              <a:latin typeface="Cambria Math" panose="02040503050406030204" pitchFamily="18" charset="0"/>
                              <a:cs typeface="Times New Roman" panose="02020603050405020304" pitchFamily="18" charset="0"/>
                            </a:rPr>
                            <m:t>𝑡</m:t>
                          </m:r>
                        </m:e>
                      </m:acc>
                      <m:r>
                        <a:rPr lang="en-US" altLang="zh-TW" sz="24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acc>
                        <m:accPr>
                          <m:chr m:val="̅"/>
                          <m:ctrlPr>
                            <a:rPr lang="en-US" altLang="zh-TW" sz="2400" i="1">
                              <a:solidFill>
                                <a:srgbClr val="FF0000"/>
                              </a:solidFill>
                              <a:latin typeface="Cambria Math" panose="02040503050406030204" pitchFamily="18" charset="0"/>
                              <a:cs typeface="Times New Roman" panose="02020603050405020304" pitchFamily="18" charset="0"/>
                            </a:rPr>
                          </m:ctrlPr>
                        </m:accPr>
                        <m:e>
                          <m:r>
                            <a:rPr lang="en-US" altLang="zh-TW" sz="2400" i="1">
                              <a:solidFill>
                                <a:srgbClr val="FF0000"/>
                              </a:solidFill>
                              <a:latin typeface="Cambria Math" panose="02040503050406030204" pitchFamily="18" charset="0"/>
                              <a:cs typeface="Times New Roman" panose="02020603050405020304" pitchFamily="18" charset="0"/>
                            </a:rPr>
                            <m:t>𝑥</m:t>
                          </m:r>
                        </m:e>
                      </m:acc>
                      <m:r>
                        <a:rPr lang="en-US" altLang="zh-TW" sz="2400" b="0" i="1" smtClean="0">
                          <a:solidFill>
                            <a:schemeClr val="tx1"/>
                          </a:solidFill>
                          <a:latin typeface="Cambria Math" panose="02040503050406030204" pitchFamily="18" charset="0"/>
                          <a:cs typeface="Times New Roman" panose="02020603050405020304" pitchFamily="18" charset="0"/>
                        </a:rPr>
                        <m:t>−2</m:t>
                      </m:r>
                      <m:acc>
                        <m:accPr>
                          <m:chr m:val="̅"/>
                          <m:ctrlPr>
                            <a:rPr lang="en-US" altLang="zh-TW" sz="2400" i="1">
                              <a:solidFill>
                                <a:schemeClr val="tx1"/>
                              </a:solidFill>
                              <a:latin typeface="Cambria Math" panose="02040503050406030204" pitchFamily="18" charset="0"/>
                              <a:cs typeface="Times New Roman" panose="02020603050405020304" pitchFamily="18" charset="0"/>
                            </a:rPr>
                          </m:ctrlPr>
                        </m:accPr>
                        <m:e>
                          <m:r>
                            <a:rPr lang="en-US" altLang="zh-TW" sz="2400" i="1">
                              <a:solidFill>
                                <a:schemeClr val="tx1"/>
                              </a:solidFill>
                              <a:latin typeface="Cambria Math" panose="02040503050406030204" pitchFamily="18" charset="0"/>
                              <a:cs typeface="Times New Roman" panose="02020603050405020304" pitchFamily="18" charset="0"/>
                            </a:rPr>
                            <m:t>𝑥𝑡</m:t>
                          </m:r>
                        </m:e>
                      </m:acc>
                      <m:r>
                        <a:rPr lang="en-US" altLang="zh-TW" sz="2400" i="1">
                          <a:latin typeface="Cambria Math" panose="02040503050406030204" pitchFamily="18" charset="0"/>
                          <a:cs typeface="Times New Roman" panose="02020603050405020304" pitchFamily="18" charset="0"/>
                        </a:rPr>
                        <m:t>=0</m:t>
                      </m:r>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b="0" dirty="0">
                  <a:latin typeface="Cambria Math" panose="02040503050406030204" pitchFamily="18" charset="0"/>
                  <a:cs typeface="Times New Roman" panose="02020603050405020304" pitchFamily="18" charset="0"/>
                </a:endParaRPr>
              </a:p>
              <a:p>
                <a:endParaRPr lang="en-US" altLang="zh-TW" sz="2400" b="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zh-TW" altLang="zh-TW" sz="2400" dirty="0">
                          <a:latin typeface="Cambria Math" panose="02040503050406030204" pitchFamily="18" charset="0"/>
                        </a:rPr>
                        <m:t>⇒</m:t>
                      </m:r>
                      <m:r>
                        <a:rPr lang="en-US" altLang="zh-TW" sz="2400" b="0" i="1" dirty="0" smtClean="0">
                          <a:latin typeface="Cambria Math" panose="02040503050406030204" pitchFamily="18" charset="0"/>
                        </a:rPr>
                        <m:t>  </m:t>
                      </m:r>
                      <m:sSub>
                        <m:sSubPr>
                          <m:ctrlPr>
                            <a:rPr lang="en-US" altLang="zh-TW" sz="2400" i="1" dirty="0" smtClean="0">
                              <a:solidFill>
                                <a:srgbClr val="FF0000"/>
                              </a:solidFill>
                              <a:latin typeface="Cambria Math" panose="02040503050406030204" pitchFamily="18" charset="0"/>
                            </a:rPr>
                          </m:ctrlPr>
                        </m:sSubPr>
                        <m:e>
                          <m:acc>
                            <m:accPr>
                              <m:chr m:val="̂"/>
                              <m:ctrlPr>
                                <a:rPr lang="en-US" altLang="zh-TW" sz="2400" i="1" dirty="0" smtClean="0">
                                  <a:solidFill>
                                    <a:srgbClr val="FF0000"/>
                                  </a:solidFill>
                                  <a:latin typeface="Cambria Math" panose="02040503050406030204" pitchFamily="18" charset="0"/>
                                </a:rPr>
                              </m:ctrlPr>
                            </m:accPr>
                            <m:e>
                              <m:r>
                                <a:rPr lang="zh-TW" altLang="en-US" sz="2400" i="1" dirty="0" smtClean="0">
                                  <a:solidFill>
                                    <a:srgbClr val="FF0000"/>
                                  </a:solidFill>
                                  <a:latin typeface="Cambria Math" panose="02040503050406030204" pitchFamily="18" charset="0"/>
                                </a:rPr>
                                <m:t>𝜔</m:t>
                              </m:r>
                            </m:e>
                          </m:acc>
                        </m:e>
                        <m:sub>
                          <m:r>
                            <a:rPr lang="en-US" altLang="zh-TW" sz="2400" b="0" i="1" dirty="0" smtClean="0">
                              <a:solidFill>
                                <a:srgbClr val="FF0000"/>
                              </a:solidFill>
                              <a:latin typeface="Cambria Math" panose="02040503050406030204" pitchFamily="18" charset="0"/>
                            </a:rPr>
                            <m:t>1</m:t>
                          </m:r>
                        </m:sub>
                      </m:sSub>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𝑥𝑡</m:t>
                              </m:r>
                            </m:e>
                          </m:acc>
                          <m:r>
                            <a:rPr lang="en-US" altLang="zh-TW" sz="2400" b="0" i="1" smtClean="0">
                              <a:latin typeface="Cambria Math" panose="02040503050406030204" pitchFamily="18" charset="0"/>
                              <a:cs typeface="Times New Roman" panose="02020603050405020304" pitchFamily="18" charset="0"/>
                            </a:rPr>
                            <m:t>−</m:t>
                          </m:r>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𝑡</m:t>
                              </m:r>
                            </m:e>
                          </m:acc>
                        </m:num>
                        <m:den>
                          <m:acc>
                            <m:accPr>
                              <m:chr m:val="̅"/>
                              <m:ctrlPr>
                                <a:rPr lang="en-US" altLang="zh-TW" sz="2400" i="1">
                                  <a:latin typeface="Cambria Math" panose="02040503050406030204" pitchFamily="18" charset="0"/>
                                  <a:cs typeface="Times New Roman" panose="02020603050405020304" pitchFamily="18" charset="0"/>
                                </a:rPr>
                              </m:ctrlPr>
                            </m:acc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𝑥</m:t>
                                  </m:r>
                                </m:e>
                                <m:sup>
                                  <m:r>
                                    <a:rPr lang="en-US" altLang="zh-TW" sz="2400" i="1">
                                      <a:latin typeface="Cambria Math" panose="02040503050406030204" pitchFamily="18" charset="0"/>
                                      <a:cs typeface="Times New Roman" panose="02020603050405020304" pitchFamily="18" charset="0"/>
                                    </a:rPr>
                                    <m:t>2</m:t>
                                  </m:r>
                                </m:sup>
                              </m:sSup>
                            </m:e>
                          </m:acc>
                          <m:r>
                            <a:rPr lang="en-US" altLang="zh-TW" sz="2400" b="0" i="1" smtClean="0">
                              <a:latin typeface="Cambria Math" panose="02040503050406030204" pitchFamily="18" charset="0"/>
                              <a:cs typeface="Times New Roman" panose="02020603050405020304" pitchFamily="18" charset="0"/>
                            </a:rPr>
                            <m:t>−</m:t>
                          </m:r>
                          <m:sSup>
                            <m:sSupPr>
                              <m:ctrlPr>
                                <a:rPr lang="en-US" altLang="zh-TW" sz="2400" b="0" i="1" smtClean="0">
                                  <a:latin typeface="Cambria Math" panose="02040503050406030204" pitchFamily="18" charset="0"/>
                                  <a:cs typeface="Times New Roman" panose="02020603050405020304" pitchFamily="18" charset="0"/>
                                </a:rPr>
                              </m:ctrlPr>
                            </m:sSupPr>
                            <m:e>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e>
                            <m:sup>
                              <m:r>
                                <a:rPr lang="en-US" altLang="zh-TW" sz="2400" b="0" i="1" smtClean="0">
                                  <a:latin typeface="Cambria Math" panose="02040503050406030204" pitchFamily="18" charset="0"/>
                                  <a:cs typeface="Times New Roman" panose="02020603050405020304" pitchFamily="18" charset="0"/>
                                </a:rPr>
                                <m:t>2</m:t>
                              </m:r>
                            </m:sup>
                          </m:sSup>
                        </m:den>
                      </m:f>
                      <m:r>
                        <a:rPr lang="en-US" altLang="zh-TW" sz="2400" b="0" i="1">
                          <a:latin typeface="Cambria Math" panose="02040503050406030204" pitchFamily="18" charset="0"/>
                          <a:cs typeface="Times New Roman" panose="02020603050405020304" pitchFamily="18" charset="0"/>
                        </a:rPr>
                        <m:t>                                                            </m:t>
                      </m:r>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b="0" dirty="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42762" y="691973"/>
                <a:ext cx="11367436" cy="5550302"/>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38334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187072" y="107198"/>
            <a:ext cx="3596434"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Ensure a Minimum</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53016" y="691973"/>
                <a:ext cx="9509915" cy="2943370"/>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Examine the second derivatives to ensure a minimum</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cs typeface="Times New Roman" panose="02020603050405020304" pitchFamily="18" charset="0"/>
                            </a:rPr>
                          </m:ctrlPr>
                        </m:fPr>
                        <m:num>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2</m:t>
                              </m:r>
                            </m:sup>
                          </m:sSup>
                          <m:r>
                            <a:rPr lang="en-US" altLang="zh-TW" sz="2400" i="1">
                              <a:latin typeface="Cambria Math" panose="02040503050406030204" pitchFamily="18" charset="0"/>
                              <a:cs typeface="Times New Roman" panose="02020603050405020304" pitchFamily="18" charset="0"/>
                            </a:rPr>
                            <m:t>𝐿</m:t>
                          </m:r>
                        </m:num>
                        <m:den>
                          <m:r>
                            <a:rPr lang="en-US" altLang="zh-TW" sz="2400" i="1">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up>
                              <m:r>
                                <a:rPr lang="en-US" altLang="zh-TW" sz="2400" i="1">
                                  <a:latin typeface="Cambria Math" panose="02040503050406030204" pitchFamily="18" charset="0"/>
                                  <a:cs typeface="Times New Roman" panose="02020603050405020304" pitchFamily="18" charset="0"/>
                                </a:rPr>
                                <m:t>2</m:t>
                              </m:r>
                            </m:sup>
                          </m:sSubSup>
                        </m:den>
                      </m:f>
                      <m:r>
                        <a:rPr lang="en-US" altLang="zh-TW" sz="2400" i="1">
                          <a:latin typeface="Cambria Math" panose="02040503050406030204" pitchFamily="18" charset="0"/>
                          <a:cs typeface="Times New Roman" panose="02020603050405020304" pitchFamily="18" charset="0"/>
                        </a:rPr>
                        <m:t>=2&gt;0</m:t>
                      </m:r>
                      <m:r>
                        <a:rPr lang="en-US" altLang="zh-TW" sz="2400" b="0" i="1" smtClean="0">
                          <a:latin typeface="Cambria Math" panose="02040503050406030204" pitchFamily="18" charset="0"/>
                          <a:cs typeface="Times New Roman" panose="02020603050405020304" pitchFamily="18" charset="0"/>
                        </a:rPr>
                        <m:t>,  </m:t>
                      </m:r>
                      <m:f>
                        <m:fPr>
                          <m:ctrlPr>
                            <a:rPr lang="en-US" altLang="zh-TW" sz="2400" i="1">
                              <a:latin typeface="Cambria Math" panose="02040503050406030204" pitchFamily="18" charset="0"/>
                              <a:cs typeface="Times New Roman" panose="02020603050405020304" pitchFamily="18" charset="0"/>
                            </a:rPr>
                          </m:ctrlPr>
                        </m:fPr>
                        <m:num>
                          <m:sSup>
                            <m:sSupPr>
                              <m:ctrlPr>
                                <a:rPr lang="en-US" altLang="zh-TW" sz="2400" i="1" smtClean="0">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m:t>
                              </m:r>
                            </m:e>
                            <m:sup>
                              <m:r>
                                <a:rPr lang="en-US" altLang="zh-TW" sz="2400" b="0" i="1" smtClean="0">
                                  <a:latin typeface="Cambria Math" panose="02040503050406030204" pitchFamily="18" charset="0"/>
                                  <a:cs typeface="Times New Roman" panose="02020603050405020304" pitchFamily="18" charset="0"/>
                                </a:rPr>
                                <m:t>2</m:t>
                              </m:r>
                            </m:sup>
                          </m:sSup>
                          <m:r>
                            <a:rPr lang="en-US" altLang="zh-TW" sz="2400" i="1">
                              <a:latin typeface="Cambria Math" panose="02040503050406030204" pitchFamily="18" charset="0"/>
                              <a:cs typeface="Times New Roman" panose="02020603050405020304" pitchFamily="18" charset="0"/>
                            </a:rPr>
                            <m:t>𝐿</m:t>
                          </m:r>
                        </m:num>
                        <m:den>
                          <m:r>
                            <a:rPr lang="en-US" altLang="zh-TW" sz="2400" i="1">
                              <a:latin typeface="Cambria Math" panose="02040503050406030204" pitchFamily="18" charset="0"/>
                              <a:cs typeface="Times New Roman" panose="02020603050405020304" pitchFamily="18" charset="0"/>
                            </a:rPr>
                            <m:t>𝜕</m:t>
                          </m:r>
                          <m:sSubSup>
                            <m:sSubSupPr>
                              <m:ctrlPr>
                                <a:rPr lang="en-US" altLang="zh-TW" sz="2400" i="1" smtClean="0">
                                  <a:latin typeface="Cambria Math" panose="02040503050406030204" pitchFamily="18" charset="0"/>
                                  <a:cs typeface="Times New Roman" panose="02020603050405020304" pitchFamily="18" charset="0"/>
                                </a:rPr>
                              </m:ctrlPr>
                            </m:sSubSupPr>
                            <m:e>
                              <m:r>
                                <a:rPr lang="zh-TW" altLang="en-US" sz="2400" i="1" smtClean="0">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2</m:t>
                              </m:r>
                            </m:sup>
                          </m:sSubSup>
                        </m:den>
                      </m:f>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𝑁</m:t>
                          </m:r>
                        </m:den>
                      </m:f>
                      <m:d>
                        <m:dPr>
                          <m:ctrlPr>
                            <a:rPr lang="en-US" altLang="zh-TW" sz="2400" i="1">
                              <a:latin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𝑛</m:t>
                                  </m:r>
                                </m:sub>
                                <m:sup>
                                  <m:r>
                                    <a:rPr lang="en-US" altLang="zh-TW" sz="2400" i="1">
                                      <a:latin typeface="Cambria Math" panose="02040503050406030204" pitchFamily="18" charset="0"/>
                                      <a:cs typeface="Times New Roman" panose="02020603050405020304" pitchFamily="18" charset="0"/>
                                    </a:rPr>
                                    <m:t>2</m:t>
                                  </m:r>
                                </m:sup>
                              </m:sSubSup>
                            </m:e>
                          </m:nary>
                        </m:e>
                      </m:d>
                      <m:r>
                        <a:rPr lang="en-US" altLang="zh-TW" sz="2400" b="0" i="1" smtClean="0">
                          <a:latin typeface="Cambria Math" panose="02040503050406030204" pitchFamily="18" charset="0"/>
                          <a:cs typeface="Times New Roman" panose="02020603050405020304" pitchFamily="18" charset="0"/>
                        </a:rPr>
                        <m:t>&gt;0 </m:t>
                      </m:r>
                    </m:oMath>
                  </m:oMathPara>
                </a14:m>
                <a:endParaRPr lang="en-US" altLang="zh-TW" sz="2400" dirty="0">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14:m>
                  <m:oMath xmlns:m="http://schemas.openxmlformats.org/officeDocument/2006/math">
                    <m:r>
                      <m:rPr>
                        <m:nor/>
                      </m:rPr>
                      <a:rPr lang="zh-TW" altLang="zh-TW" sz="2400" dirty="0">
                        <a:latin typeface="Cambria Math" panose="02040503050406030204" pitchFamily="18" charset="0"/>
                      </a:rPr>
                      <m:t>⇒</m:t>
                    </m:r>
                  </m:oMath>
                </a14:m>
                <a:r>
                  <a:rPr lang="zh-TW" altLang="en-US" sz="24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 minimum of the loss function</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153016" y="691973"/>
                <a:ext cx="9509915" cy="2943370"/>
              </a:xfrm>
              <a:prstGeom prst="rect">
                <a:avLst/>
              </a:prstGeom>
              <a:blipFill>
                <a:blip r:embed="rId2"/>
                <a:stretch>
                  <a:fillRect l="-1154" t="-2282" b="-51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845666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1539637" y="107198"/>
            <a:ext cx="9459773"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Least Squares Fit to the Olympic men's 100m Data</a:t>
            </a:r>
            <a:endParaRPr lang="zh-TW" altLang="en-US" sz="3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11232" y="766610"/>
            <a:ext cx="4221164" cy="5978122"/>
          </a:xfrm>
          <a:prstGeom prst="rect">
            <a:avLst/>
          </a:prstGeom>
        </p:spPr>
      </p:pic>
      <p:pic>
        <p:nvPicPr>
          <p:cNvPr id="6" name="Picture 5"/>
          <p:cNvPicPr>
            <a:picLocks noChangeAspect="1"/>
          </p:cNvPicPr>
          <p:nvPr/>
        </p:nvPicPr>
        <p:blipFill>
          <a:blip r:embed="rId3"/>
          <a:stretch>
            <a:fillRect/>
          </a:stretch>
        </p:blipFill>
        <p:spPr>
          <a:xfrm>
            <a:off x="5580747" y="1276748"/>
            <a:ext cx="6336103" cy="4972638"/>
          </a:xfrm>
          <a:prstGeom prst="rect">
            <a:avLst/>
          </a:prstGeom>
        </p:spPr>
      </p:pic>
    </p:spTree>
    <p:extLst>
      <p:ext uri="{BB962C8B-B14F-4D97-AF65-F5344CB8AC3E}">
        <p14:creationId xmlns:p14="http://schemas.microsoft.com/office/powerpoint/2010/main" val="1654398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539637" y="107198"/>
            <a:ext cx="9459773"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Least Squares Fit to the Olympic men's 100m Data</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1145001" y="851630"/>
                <a:ext cx="9123294" cy="3063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dirty="0" smtClean="0">
                              <a:solidFill>
                                <a:srgbClr val="FF0000"/>
                              </a:solidFill>
                              <a:latin typeface="Cambria Math" panose="02040503050406030204" pitchFamily="18" charset="0"/>
                            </a:rPr>
                          </m:ctrlPr>
                        </m:sSubPr>
                        <m:e>
                          <m:acc>
                            <m:accPr>
                              <m:chr m:val="̂"/>
                              <m:ctrlPr>
                                <a:rPr lang="en-US" altLang="zh-TW" sz="2400" i="1" dirty="0">
                                  <a:solidFill>
                                    <a:srgbClr val="FF0000"/>
                                  </a:solidFill>
                                  <a:latin typeface="Cambria Math" panose="02040503050406030204" pitchFamily="18" charset="0"/>
                                </a:rPr>
                              </m:ctrlPr>
                            </m:accPr>
                            <m:e>
                              <m:r>
                                <a:rPr lang="zh-TW" altLang="en-US" sz="2400" i="1" dirty="0">
                                  <a:solidFill>
                                    <a:srgbClr val="FF0000"/>
                                  </a:solidFill>
                                  <a:latin typeface="Cambria Math" panose="02040503050406030204" pitchFamily="18" charset="0"/>
                                </a:rPr>
                                <m:t>𝜔</m:t>
                              </m:r>
                            </m:e>
                          </m:acc>
                        </m:e>
                        <m:sub>
                          <m:r>
                            <a:rPr lang="en-US" altLang="zh-TW" sz="2400" i="1" dirty="0">
                              <a:solidFill>
                                <a:srgbClr val="FF0000"/>
                              </a:solidFill>
                              <a:latin typeface="Cambria Math" panose="02040503050406030204" pitchFamily="18" charset="0"/>
                            </a:rPr>
                            <m:t>1</m:t>
                          </m:r>
                        </m:sub>
                      </m:sSub>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𝑥𝑡</m:t>
                              </m:r>
                            </m:e>
                          </m:acc>
                          <m:r>
                            <a:rPr lang="en-US" altLang="zh-TW" sz="2400" i="1">
                              <a:latin typeface="Cambria Math" panose="02040503050406030204" pitchFamily="18" charset="0"/>
                              <a:cs typeface="Times New Roman" panose="02020603050405020304" pitchFamily="18" charset="0"/>
                            </a:rPr>
                            <m:t>−</m:t>
                          </m:r>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𝑡</m:t>
                              </m:r>
                            </m:e>
                          </m:acc>
                        </m:num>
                        <m:den>
                          <m:acc>
                            <m:accPr>
                              <m:chr m:val="̅"/>
                              <m:ctrlPr>
                                <a:rPr lang="en-US" altLang="zh-TW" sz="2400" i="1">
                                  <a:latin typeface="Cambria Math" panose="02040503050406030204" pitchFamily="18" charset="0"/>
                                  <a:cs typeface="Times New Roman" panose="02020603050405020304" pitchFamily="18" charset="0"/>
                                </a:rPr>
                              </m:ctrlPr>
                            </m:acc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𝑥</m:t>
                                  </m:r>
                                </m:e>
                                <m:sup>
                                  <m:r>
                                    <a:rPr lang="en-US" altLang="zh-TW" sz="2400" i="1">
                                      <a:latin typeface="Cambria Math" panose="02040503050406030204" pitchFamily="18" charset="0"/>
                                      <a:cs typeface="Times New Roman" panose="02020603050405020304" pitchFamily="18" charset="0"/>
                                    </a:rPr>
                                    <m:t>2</m:t>
                                  </m:r>
                                </m:sup>
                              </m:sSup>
                            </m:e>
                          </m:acc>
                          <m:r>
                            <a:rPr lang="en-US" altLang="zh-TW" sz="2400" i="1">
                              <a:latin typeface="Cambria Math" panose="02040503050406030204" pitchFamily="18" charset="0"/>
                              <a:cs typeface="Times New Roman" panose="02020603050405020304" pitchFamily="18" charset="0"/>
                            </a:rPr>
                            <m:t>−</m:t>
                          </m:r>
                          <m:sSup>
                            <m:sSupPr>
                              <m:ctrlPr>
                                <a:rPr lang="en-US" altLang="zh-TW" sz="2400" i="1">
                                  <a:latin typeface="Cambria Math" panose="02040503050406030204" pitchFamily="18" charset="0"/>
                                  <a:cs typeface="Times New Roman" panose="02020603050405020304" pitchFamily="18" charset="0"/>
                                </a:rPr>
                              </m:ctrlPr>
                            </m:sSupPr>
                            <m:e>
                              <m:acc>
                                <m:accPr>
                                  <m:chr m:val="̅"/>
                                  <m:ctrlPr>
                                    <a:rPr lang="en-US" altLang="zh-TW" sz="2400" i="1">
                                      <a:latin typeface="Cambria Math" panose="02040503050406030204" pitchFamily="18" charset="0"/>
                                      <a:cs typeface="Times New Roman" panose="02020603050405020304" pitchFamily="18" charset="0"/>
                                    </a:rPr>
                                  </m:ctrlPr>
                                </m:accPr>
                                <m:e>
                                  <m:r>
                                    <a:rPr lang="en-US" altLang="zh-TW" sz="2400" i="1">
                                      <a:latin typeface="Cambria Math" panose="02040503050406030204" pitchFamily="18" charset="0"/>
                                      <a:cs typeface="Times New Roman" panose="02020603050405020304" pitchFamily="18" charset="0"/>
                                    </a:rPr>
                                    <m:t>𝑥</m:t>
                                  </m:r>
                                </m:e>
                              </m:acc>
                            </m:e>
                            <m:sup>
                              <m:r>
                                <a:rPr lang="en-US" altLang="zh-TW" sz="2400" i="1">
                                  <a:latin typeface="Cambria Math" panose="02040503050406030204" pitchFamily="18" charset="0"/>
                                  <a:cs typeface="Times New Roman" panose="02020603050405020304" pitchFamily="18" charset="0"/>
                                </a:rPr>
                                <m:t>2</m:t>
                              </m:r>
                            </m:sup>
                          </m:sSup>
                        </m:den>
                      </m:f>
                      <m:r>
                        <a:rPr lang="en-US" altLang="zh-TW" sz="2400" b="0" i="1" smtClean="0">
                          <a:latin typeface="Cambria Math" panose="02040503050406030204" pitchFamily="18" charset="0"/>
                          <a:cs typeface="Times New Roman" panose="02020603050405020304" pitchFamily="18" charset="0"/>
                        </a:rPr>
                        <m:t>=</m:t>
                      </m:r>
                      <m:f>
                        <m:fPr>
                          <m:ctrlPr>
                            <a:rPr lang="en-US" altLang="zh-TW" sz="2400" b="0" i="1" smtClean="0">
                              <a:latin typeface="Cambria Math" panose="02040503050406030204" pitchFamily="18" charset="0"/>
                              <a:cs typeface="Times New Roman" panose="02020603050405020304" pitchFamily="18" charset="0"/>
                            </a:rPr>
                          </m:ctrlPr>
                        </m:fPr>
                        <m:num>
                          <m:r>
                            <m:rPr>
                              <m:nor/>
                            </m:rPr>
                            <a:rPr lang="en-US" altLang="zh-TW" sz="2400"/>
                            <m:t>20268</m:t>
                          </m:r>
                          <m:r>
                            <m:rPr>
                              <m:nor/>
                            </m:rPr>
                            <a:rPr lang="en-US" altLang="zh-TW" sz="2400" b="0" i="0" smtClean="0"/>
                            <m:t>.</m:t>
                          </m:r>
                          <m:r>
                            <m:rPr>
                              <m:nor/>
                            </m:rPr>
                            <a:rPr lang="en-US" altLang="zh-TW" sz="2400"/>
                            <m:t>1</m:t>
                          </m:r>
                          <m:r>
                            <a:rPr lang="en-US" altLang="zh-TW" sz="2400" i="1">
                              <a:latin typeface="Cambria Math" panose="02040503050406030204" pitchFamily="18" charset="0"/>
                              <a:cs typeface="Times New Roman" panose="02020603050405020304" pitchFamily="18" charset="0"/>
                            </a:rPr>
                            <m:t>−</m:t>
                          </m:r>
                          <m:r>
                            <m:rPr>
                              <m:nor/>
                            </m:rPr>
                            <a:rPr lang="en-US" altLang="zh-TW" sz="2400"/>
                            <m:t>1952</m:t>
                          </m:r>
                          <m:r>
                            <m:rPr>
                              <m:nor/>
                            </m:rPr>
                            <a:rPr lang="en-US" altLang="zh-TW" sz="2400" b="0" i="0" smtClean="0"/>
                            <m:t>.</m:t>
                          </m:r>
                          <m:r>
                            <m:rPr>
                              <m:nor/>
                            </m:rPr>
                            <a:rPr lang="en-US" altLang="zh-TW" sz="2400"/>
                            <m:t>37</m:t>
                          </m:r>
                          <m:r>
                            <a:rPr lang="en-US" altLang="zh-TW" sz="2400" i="1">
                              <a:latin typeface="Cambria Math" panose="02040503050406030204" pitchFamily="18" charset="0"/>
                              <a:ea typeface="Cambria Math" panose="02040503050406030204" pitchFamily="18" charset="0"/>
                            </a:rPr>
                            <m:t>×</m:t>
                          </m:r>
                          <m:r>
                            <m:rPr>
                              <m:nor/>
                            </m:rPr>
                            <a:rPr lang="en-US" altLang="zh-TW" sz="2400"/>
                            <m:t>10</m:t>
                          </m:r>
                          <m:r>
                            <m:rPr>
                              <m:nor/>
                            </m:rPr>
                            <a:rPr lang="en-US" altLang="zh-TW" sz="2400" b="0" i="0" smtClean="0"/>
                            <m:t>.</m:t>
                          </m:r>
                          <m:r>
                            <m:rPr>
                              <m:nor/>
                            </m:rPr>
                            <a:rPr lang="en-US" altLang="zh-TW" sz="2400"/>
                            <m:t>39</m:t>
                          </m:r>
                        </m:num>
                        <m:den>
                          <m:r>
                            <m:rPr>
                              <m:nor/>
                            </m:rPr>
                            <a:rPr lang="en-US" altLang="zh-TW" sz="2400"/>
                            <m:t>3</m:t>
                          </m:r>
                          <m:r>
                            <m:rPr>
                              <m:nor/>
                            </m:rPr>
                            <a:rPr lang="en-US" altLang="zh-TW" sz="2400" b="0" i="0" smtClean="0"/>
                            <m:t>.</m:t>
                          </m:r>
                          <m:r>
                            <m:rPr>
                              <m:nor/>
                            </m:rPr>
                            <a:rPr lang="en-US" altLang="zh-TW" sz="2400"/>
                            <m:t>813</m:t>
                          </m:r>
                          <m:r>
                            <a:rPr lang="en-US" altLang="zh-TW" sz="2400" i="1" smtClean="0">
                              <a:latin typeface="Cambria Math" panose="02040503050406030204" pitchFamily="18" charset="0"/>
                              <a:ea typeface="Cambria Math" panose="02040503050406030204" pitchFamily="18" charset="0"/>
                            </a:rPr>
                            <m:t>×</m:t>
                          </m:r>
                          <m:sSup>
                            <m:sSupPr>
                              <m:ctrlPr>
                                <a:rPr lang="en-US" altLang="zh-TW" sz="240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10</m:t>
                              </m:r>
                            </m:e>
                            <m:sup>
                              <m:r>
                                <a:rPr lang="en-US" altLang="zh-TW" sz="2400" b="0" i="1" smtClean="0">
                                  <a:latin typeface="Cambria Math" panose="02040503050406030204" pitchFamily="18" charset="0"/>
                                  <a:ea typeface="Cambria Math" panose="02040503050406030204" pitchFamily="18" charset="0"/>
                                </a:rPr>
                                <m:t>6</m:t>
                              </m:r>
                            </m:sup>
                          </m:sSup>
                          <m:r>
                            <a:rPr lang="en-US" altLang="zh-TW" sz="2400" i="1">
                              <a:latin typeface="Cambria Math" panose="02040503050406030204" pitchFamily="18" charset="0"/>
                              <a:cs typeface="Times New Roman" panose="02020603050405020304" pitchFamily="18" charset="0"/>
                            </a:rPr>
                            <m:t>−</m:t>
                          </m:r>
                          <m:r>
                            <m:rPr>
                              <m:nor/>
                            </m:rPr>
                            <a:rPr lang="en-US" altLang="zh-TW" sz="2400"/>
                            <m:t>1952</m:t>
                          </m:r>
                          <m:r>
                            <m:rPr>
                              <m:nor/>
                            </m:rPr>
                            <a:rPr lang="en-US" altLang="zh-TW" sz="2400" b="0" i="0" smtClean="0"/>
                            <m:t>.</m:t>
                          </m:r>
                          <m:r>
                            <m:rPr>
                              <m:nor/>
                            </m:rPr>
                            <a:rPr lang="en-US" altLang="zh-TW" sz="2400"/>
                            <m:t>37</m:t>
                          </m:r>
                          <m:r>
                            <a:rPr lang="en-US" altLang="zh-TW" sz="2400" i="1">
                              <a:latin typeface="Cambria Math" panose="02040503050406030204" pitchFamily="18" charset="0"/>
                              <a:ea typeface="Cambria Math" panose="02040503050406030204" pitchFamily="18" charset="0"/>
                            </a:rPr>
                            <m:t>×</m:t>
                          </m:r>
                          <m:r>
                            <m:rPr>
                              <m:nor/>
                            </m:rPr>
                            <a:rPr lang="en-US" altLang="zh-TW" sz="2400"/>
                            <m:t>1952</m:t>
                          </m:r>
                          <m:r>
                            <m:rPr>
                              <m:nor/>
                            </m:rPr>
                            <a:rPr lang="en-US" altLang="zh-TW" sz="2400" b="0" i="0" smtClean="0"/>
                            <m:t>.</m:t>
                          </m:r>
                          <m:r>
                            <m:rPr>
                              <m:nor/>
                            </m:rPr>
                            <a:rPr lang="en-US" altLang="zh-TW" sz="2400"/>
                            <m:t>37</m:t>
                          </m:r>
                        </m:den>
                      </m:f>
                      <m:r>
                        <a:rPr lang="en-US" altLang="zh-TW" sz="2400" b="0" i="1" smtClean="0">
                          <a:latin typeface="Cambria Math" panose="02040503050406030204" pitchFamily="18" charset="0"/>
                          <a:cs typeface="Times New Roman" panose="02020603050405020304" pitchFamily="18" charset="0"/>
                        </a:rPr>
                        <m:t>=−0.0133</m:t>
                      </m:r>
                    </m:oMath>
                  </m:oMathPara>
                </a14:m>
                <a:endParaRPr lang="en-US" altLang="zh-TW" sz="2400" dirty="0"/>
              </a:p>
              <a:p>
                <a:endParaRPr lang="en-US" altLang="zh-TW" sz="2400" dirty="0"/>
              </a:p>
              <a:p>
                <a:pPr/>
                <a14:m>
                  <m:oMathPara xmlns:m="http://schemas.openxmlformats.org/officeDocument/2006/math">
                    <m:oMathParaPr>
                      <m:jc m:val="centerGroup"/>
                    </m:oMathParaPr>
                    <m:oMath xmlns:m="http://schemas.openxmlformats.org/officeDocument/2006/math">
                      <m:sSub>
                        <m:sSubPr>
                          <m:ctrlPr>
                            <a:rPr lang="en-US" altLang="zh-TW" sz="2400" i="1" dirty="0">
                              <a:solidFill>
                                <a:srgbClr val="FF0000"/>
                              </a:solidFill>
                              <a:latin typeface="Cambria Math" panose="02040503050406030204" pitchFamily="18" charset="0"/>
                            </a:rPr>
                          </m:ctrlPr>
                        </m:sSubPr>
                        <m:e>
                          <m:acc>
                            <m:accPr>
                              <m:chr m:val="̂"/>
                              <m:ctrlPr>
                                <a:rPr lang="en-US" altLang="zh-TW" sz="2400" i="1" dirty="0">
                                  <a:solidFill>
                                    <a:srgbClr val="FF0000"/>
                                  </a:solidFill>
                                  <a:latin typeface="Cambria Math" panose="02040503050406030204" pitchFamily="18" charset="0"/>
                                </a:rPr>
                              </m:ctrlPr>
                            </m:accPr>
                            <m:e>
                              <m:r>
                                <a:rPr lang="zh-TW" altLang="en-US" sz="2400" i="1" dirty="0">
                                  <a:solidFill>
                                    <a:srgbClr val="FF0000"/>
                                  </a:solidFill>
                                  <a:latin typeface="Cambria Math" panose="02040503050406030204" pitchFamily="18" charset="0"/>
                                </a:rPr>
                                <m:t>𝜔</m:t>
                              </m:r>
                            </m:e>
                          </m:acc>
                        </m:e>
                        <m:sub>
                          <m:r>
                            <a:rPr lang="en-US" altLang="zh-TW" sz="2400" i="1" dirty="0">
                              <a:solidFill>
                                <a:srgbClr val="FF0000"/>
                              </a:solidFill>
                              <a:latin typeface="Cambria Math" panose="02040503050406030204" pitchFamily="18" charset="0"/>
                            </a:rPr>
                            <m:t>0</m:t>
                          </m:r>
                        </m:sub>
                      </m:sSub>
                      <m:r>
                        <a:rPr lang="en-US" altLang="zh-TW" sz="2400" i="1" smtClean="0">
                          <a:solidFill>
                            <a:schemeClr val="tx1"/>
                          </a:solidFill>
                          <a:latin typeface="Cambria Math" panose="02040503050406030204" pitchFamily="18" charset="0"/>
                          <a:cs typeface="Times New Roman" panose="02020603050405020304" pitchFamily="18" charset="0"/>
                        </a:rPr>
                        <m:t>=</m:t>
                      </m:r>
                      <m:acc>
                        <m:accPr>
                          <m:chr m:val="̅"/>
                          <m:ctrlPr>
                            <a:rPr lang="en-US" altLang="zh-TW" sz="2400" i="1">
                              <a:solidFill>
                                <a:schemeClr val="tx1"/>
                              </a:solidFill>
                              <a:latin typeface="Cambria Math" panose="02040503050406030204" pitchFamily="18" charset="0"/>
                              <a:cs typeface="Times New Roman" panose="02020603050405020304" pitchFamily="18" charset="0"/>
                            </a:rPr>
                          </m:ctrlPr>
                        </m:accPr>
                        <m:e>
                          <m:r>
                            <a:rPr lang="en-US" altLang="zh-TW" sz="2400" i="1">
                              <a:solidFill>
                                <a:schemeClr val="tx1"/>
                              </a:solidFill>
                              <a:latin typeface="Cambria Math" panose="02040503050406030204" pitchFamily="18" charset="0"/>
                              <a:cs typeface="Times New Roman" panose="02020603050405020304" pitchFamily="18" charset="0"/>
                            </a:rPr>
                            <m:t>𝑡</m:t>
                          </m:r>
                        </m:e>
                      </m:acc>
                      <m:r>
                        <a:rPr lang="en-US" altLang="zh-TW" sz="2400" i="1">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acc>
                        <m:accPr>
                          <m:chr m:val="̅"/>
                          <m:ctrlPr>
                            <a:rPr lang="en-US" altLang="zh-TW" sz="2400" i="1">
                              <a:solidFill>
                                <a:schemeClr val="tx1"/>
                              </a:solidFill>
                              <a:latin typeface="Cambria Math" panose="02040503050406030204" pitchFamily="18" charset="0"/>
                              <a:cs typeface="Times New Roman" panose="02020603050405020304" pitchFamily="18" charset="0"/>
                            </a:rPr>
                          </m:ctrlPr>
                        </m:accPr>
                        <m:e>
                          <m:r>
                            <a:rPr lang="en-US" altLang="zh-TW" sz="2400" i="1">
                              <a:solidFill>
                                <a:schemeClr val="tx1"/>
                              </a:solidFill>
                              <a:latin typeface="Cambria Math" panose="02040503050406030204" pitchFamily="18" charset="0"/>
                              <a:cs typeface="Times New Roman" panose="02020603050405020304" pitchFamily="18" charset="0"/>
                            </a:rPr>
                            <m:t>𝑥</m:t>
                          </m:r>
                        </m:e>
                      </m:acc>
                      <m:r>
                        <a:rPr lang="en-US" altLang="zh-TW" sz="2400" b="0" i="1" smtClean="0">
                          <a:solidFill>
                            <a:schemeClr val="tx1"/>
                          </a:solidFill>
                          <a:latin typeface="Cambria Math" panose="02040503050406030204" pitchFamily="18" charset="0"/>
                          <a:cs typeface="Times New Roman" panose="02020603050405020304" pitchFamily="18" charset="0"/>
                        </a:rPr>
                        <m:t>=</m:t>
                      </m:r>
                      <m:r>
                        <m:rPr>
                          <m:nor/>
                        </m:rPr>
                        <a:rPr lang="en-US" altLang="zh-TW" sz="2400">
                          <a:solidFill>
                            <a:schemeClr val="tx1"/>
                          </a:solidFill>
                        </a:rPr>
                        <m:t>10.39</m:t>
                      </m:r>
                      <m:r>
                        <a:rPr lang="en-US" altLang="zh-TW" sz="2400" i="1">
                          <a:latin typeface="Cambria Math" panose="02040503050406030204" pitchFamily="18" charset="0"/>
                          <a:cs typeface="Times New Roman" panose="02020603050405020304" pitchFamily="18" charset="0"/>
                        </a:rPr>
                        <m:t>−</m:t>
                      </m:r>
                      <m:r>
                        <m:rPr>
                          <m:nor/>
                        </m:rPr>
                        <a:rPr lang="en-US" altLang="zh-TW" sz="2400" b="0" i="0" smtClean="0">
                          <a:latin typeface="Times New Roman" panose="020206030504050203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−0.0133</m:t>
                      </m:r>
                      <m:r>
                        <m:rPr>
                          <m:nor/>
                        </m:rPr>
                        <a:rPr lang="en-US" altLang="zh-TW" sz="2400">
                          <a:latin typeface="Times New Roman" panose="02020603050405020304" pitchFamily="18" charset="0"/>
                          <a:cs typeface="Times New Roman" panose="02020603050405020304" pitchFamily="18" charset="0"/>
                        </a:rPr>
                        <m:t>)</m:t>
                      </m:r>
                      <m:r>
                        <a:rPr lang="en-US" altLang="zh-TW" sz="2400" i="1">
                          <a:latin typeface="Cambria Math" panose="02040503050406030204" pitchFamily="18" charset="0"/>
                          <a:ea typeface="Cambria Math" panose="02040503050406030204" pitchFamily="18" charset="0"/>
                        </a:rPr>
                        <m:t>×</m:t>
                      </m:r>
                      <m:r>
                        <m:rPr>
                          <m:nor/>
                        </m:rPr>
                        <a:rPr lang="en-US" altLang="zh-TW" sz="2400"/>
                        <m:t>1952.37</m:t>
                      </m:r>
                      <m:r>
                        <a:rPr lang="en-US" altLang="zh-TW" sz="2400" i="1">
                          <a:latin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cs typeface="Times New Roman" panose="02020603050405020304" pitchFamily="18" charset="0"/>
                        </a:rPr>
                        <m:t>35.416         </m:t>
                      </m:r>
                    </m:oMath>
                  </m:oMathPara>
                </a14:m>
                <a:endParaRPr lang="en-US" altLang="zh-TW" sz="2400" dirty="0"/>
              </a:p>
              <a:p>
                <a:endParaRPr lang="en-US" altLang="zh-TW" sz="2400" dirty="0"/>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cs typeface="Times New Roman" panose="02020603050405020304" pitchFamily="18" charset="0"/>
                        </a:rPr>
                        <m:t>𝑓</m:t>
                      </m:r>
                      <m:d>
                        <m:dPr>
                          <m:ctrlPr>
                            <a:rPr lang="en-US" altLang="zh-TW" sz="2400" i="1">
                              <a:latin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cs typeface="Times New Roman" panose="02020603050405020304" pitchFamily="18" charset="0"/>
                            </a:rPr>
                            <m:t>𝑥</m:t>
                          </m:r>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d>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0</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𝑥</m:t>
                      </m:r>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35.416</m:t>
                      </m:r>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0.0133</m:t>
                      </m:r>
                      <m:r>
                        <a:rPr lang="en-US" altLang="zh-TW" sz="2400" b="0" i="1" smtClean="0">
                          <a:latin typeface="Cambria Math" panose="02040503050406030204" pitchFamily="18" charset="0"/>
                          <a:cs typeface="Times New Roman" panose="02020603050405020304" pitchFamily="18" charset="0"/>
                        </a:rPr>
                        <m:t>𝑥</m:t>
                      </m:r>
                      <m:r>
                        <a:rPr lang="en-US" altLang="zh-TW" sz="2400" b="0" i="1" smtClean="0">
                          <a:latin typeface="Cambria Math" panose="02040503050406030204" pitchFamily="18" charset="0"/>
                          <a:cs typeface="Times New Roman" panose="02020603050405020304" pitchFamily="18" charset="0"/>
                        </a:rPr>
                        <m:t>                             </m:t>
                      </m:r>
                    </m:oMath>
                  </m:oMathPara>
                </a14:m>
                <a:endParaRPr lang="en-US" altLang="zh-TW" sz="2400" dirty="0"/>
              </a:p>
              <a:p>
                <a:endParaRPr lang="en-US" altLang="zh-TW" sz="2400" dirty="0"/>
              </a:p>
              <a:p>
                <a:endParaRPr lang="zh-TW" alt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145001" y="851630"/>
                <a:ext cx="9123294" cy="3063467"/>
              </a:xfrm>
              <a:prstGeom prst="rect">
                <a:avLst/>
              </a:prstGeom>
              <a:blipFill>
                <a:blip r:embed="rId2"/>
                <a:stretch>
                  <a:fillRect/>
                </a:stretch>
              </a:blipFill>
            </p:spPr>
            <p:txBody>
              <a:bodyPr/>
              <a:lstStyle/>
              <a:p>
                <a:r>
                  <a:rPr lang="zh-TW" altLang="en-US">
                    <a:noFill/>
                  </a:rPr>
                  <a:t> </a:t>
                </a:r>
              </a:p>
            </p:txBody>
          </p:sp>
        </mc:Fallback>
      </mc:AlternateContent>
      <p:pic>
        <p:nvPicPr>
          <p:cNvPr id="8" name="Picture 7"/>
          <p:cNvPicPr>
            <a:picLocks noChangeAspect="1"/>
          </p:cNvPicPr>
          <p:nvPr/>
        </p:nvPicPr>
        <p:blipFill>
          <a:blip r:embed="rId3"/>
          <a:stretch>
            <a:fillRect/>
          </a:stretch>
        </p:blipFill>
        <p:spPr>
          <a:xfrm>
            <a:off x="7950720" y="3060332"/>
            <a:ext cx="4164979" cy="3706228"/>
          </a:xfrm>
          <a:prstGeom prst="rect">
            <a:avLst/>
          </a:prstGeom>
        </p:spPr>
      </p:pic>
    </p:spTree>
    <p:extLst>
      <p:ext uri="{BB962C8B-B14F-4D97-AF65-F5344CB8AC3E}">
        <p14:creationId xmlns:p14="http://schemas.microsoft.com/office/powerpoint/2010/main" val="39660667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167736" y="107198"/>
            <a:ext cx="363009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Making Predictions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221116" y="753528"/>
                <a:ext cx="9809436" cy="3108543"/>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Predict the winning times at the 2012 and 2016 Olympics,</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𝑡</m:t>
                          </m:r>
                        </m:e>
                        <m:sup>
                          <m:r>
                            <a:rPr lang="en-US" altLang="zh-TW" sz="2800" b="0" i="1" smtClean="0">
                              <a:latin typeface="Cambria Math" panose="02040503050406030204" pitchFamily="18" charset="0"/>
                              <a:cs typeface="Times New Roman" panose="02020603050405020304" pitchFamily="18" charset="0"/>
                            </a:rPr>
                            <m:t>2012</m:t>
                          </m:r>
                        </m:sup>
                      </m:sSup>
                      <m:r>
                        <a:rPr lang="en-US" altLang="zh-TW" sz="2800" b="0"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r>
                            <a:rPr lang="en-US" altLang="zh-TW" sz="2800" b="0" i="1" smtClean="0">
                              <a:latin typeface="Cambria Math" panose="02040503050406030204" pitchFamily="18" charset="0"/>
                              <a:cs typeface="Times New Roman" panose="02020603050405020304" pitchFamily="18" charset="0"/>
                            </a:rPr>
                            <m:t>2012</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d>
                      <m:r>
                        <a:rPr lang="en-US" altLang="zh-TW" sz="2800" i="1">
                          <a:latin typeface="Cambria Math" panose="02040503050406030204" pitchFamily="18" charset="0"/>
                          <a:cs typeface="Times New Roman" panose="02020603050405020304" pitchFamily="18" charset="0"/>
                        </a:rPr>
                        <m:t>=35.416−0.0133</m:t>
                      </m:r>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2012=9.595</m:t>
                      </m:r>
                    </m:oMath>
                  </m:oMathPara>
                </a14:m>
                <a:endParaRPr lang="en-US" altLang="zh-TW" sz="2800" b="0" i="1" dirty="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TW" sz="28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𝑡</m:t>
                          </m:r>
                        </m:e>
                        <m:sup>
                          <m:r>
                            <a:rPr lang="en-US" altLang="zh-TW" sz="2800" i="1">
                              <a:latin typeface="Cambria Math" panose="02040503050406030204" pitchFamily="18" charset="0"/>
                              <a:cs typeface="Times New Roman" panose="02020603050405020304" pitchFamily="18" charset="0"/>
                            </a:rPr>
                            <m:t>201</m:t>
                          </m:r>
                          <m:r>
                            <a:rPr lang="en-US" altLang="zh-TW" sz="2800" b="0" i="1" smtClean="0">
                              <a:latin typeface="Cambria Math" panose="02040503050406030204" pitchFamily="18" charset="0"/>
                              <a:cs typeface="Times New Roman" panose="02020603050405020304" pitchFamily="18" charset="0"/>
                            </a:rPr>
                            <m:t>6</m:t>
                          </m:r>
                        </m:sup>
                      </m:sSup>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r>
                            <a:rPr lang="en-US" altLang="zh-TW" sz="2800" i="1">
                              <a:latin typeface="Cambria Math" panose="02040503050406030204" pitchFamily="18" charset="0"/>
                              <a:cs typeface="Times New Roman" panose="02020603050405020304" pitchFamily="18" charset="0"/>
                            </a:rPr>
                            <m:t>201</m:t>
                          </m:r>
                          <m:r>
                            <a:rPr lang="en-US" altLang="zh-TW" sz="2800" b="0" i="1" smtClean="0">
                              <a:latin typeface="Cambria Math" panose="02040503050406030204" pitchFamily="18" charset="0"/>
                              <a:cs typeface="Times New Roman" panose="02020603050405020304" pitchFamily="18" charset="0"/>
                            </a:rPr>
                            <m:t>6</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d>
                      <m:r>
                        <a:rPr lang="en-US" altLang="zh-TW" sz="2800" i="1">
                          <a:latin typeface="Cambria Math" panose="02040503050406030204" pitchFamily="18" charset="0"/>
                          <a:cs typeface="Times New Roman" panose="02020603050405020304" pitchFamily="18" charset="0"/>
                        </a:rPr>
                        <m:t>=35.416−0.0133</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×201</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6</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=9.5</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41</m:t>
                      </m:r>
                    </m:oMath>
                  </m:oMathPara>
                </a14:m>
                <a:endParaRPr lang="en-US" altLang="zh-TW" sz="280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 </m:t>
                      </m:r>
                    </m:oMath>
                  </m:oMathPara>
                </a14:m>
                <a:endParaRPr lang="en-US" altLang="zh-TW" sz="2800" dirty="0"/>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221116" y="753528"/>
                <a:ext cx="9809436" cy="3108543"/>
              </a:xfrm>
              <a:prstGeom prst="rect">
                <a:avLst/>
              </a:prstGeom>
              <a:blipFill>
                <a:blip r:embed="rId2"/>
                <a:stretch>
                  <a:fillRect l="-1119" t="-2157"/>
                </a:stretch>
              </a:blipFill>
            </p:spPr>
            <p:txBody>
              <a:bodyPr/>
              <a:lstStyle/>
              <a:p>
                <a:r>
                  <a:rPr lang="zh-TW" altLang="en-US">
                    <a:noFill/>
                  </a:rPr>
                  <a:t> </a:t>
                </a:r>
              </a:p>
            </p:txBody>
          </p:sp>
        </mc:Fallback>
      </mc:AlternateContent>
      <p:pic>
        <p:nvPicPr>
          <p:cNvPr id="5" name="Picture 4"/>
          <p:cNvPicPr>
            <a:picLocks noChangeAspect="1"/>
          </p:cNvPicPr>
          <p:nvPr/>
        </p:nvPicPr>
        <p:blipFill>
          <a:blip r:embed="rId3"/>
          <a:stretch>
            <a:fillRect/>
          </a:stretch>
        </p:blipFill>
        <p:spPr>
          <a:xfrm>
            <a:off x="4004109" y="3047497"/>
            <a:ext cx="4898087" cy="3851351"/>
          </a:xfrm>
          <a:prstGeom prst="rect">
            <a:avLst/>
          </a:prstGeom>
        </p:spPr>
      </p:pic>
    </p:spTree>
    <p:extLst>
      <p:ext uri="{BB962C8B-B14F-4D97-AF65-F5344CB8AC3E}">
        <p14:creationId xmlns:p14="http://schemas.microsoft.com/office/powerpoint/2010/main" val="2089404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4571" y="25070"/>
            <a:ext cx="6122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Activation Function Gallery</a:t>
            </a:r>
          </a:p>
        </p:txBody>
      </p:sp>
      <p:pic>
        <p:nvPicPr>
          <p:cNvPr id="2" name="圖片 1"/>
          <p:cNvPicPr>
            <a:picLocks noChangeAspect="1"/>
          </p:cNvPicPr>
          <p:nvPr/>
        </p:nvPicPr>
        <p:blipFill>
          <a:blip r:embed="rId2"/>
          <a:stretch>
            <a:fillRect/>
          </a:stretch>
        </p:blipFill>
        <p:spPr>
          <a:xfrm>
            <a:off x="4514910" y="613820"/>
            <a:ext cx="6112193" cy="6112193"/>
          </a:xfrm>
          <a:prstGeom prst="rect">
            <a:avLst/>
          </a:prstGeom>
        </p:spPr>
      </p:pic>
      <p:sp>
        <p:nvSpPr>
          <p:cNvPr id="3" name="矩形 2"/>
          <p:cNvSpPr/>
          <p:nvPr/>
        </p:nvSpPr>
        <p:spPr>
          <a:xfrm>
            <a:off x="4778829" y="6488668"/>
            <a:ext cx="79248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Times New Roman"/>
                <a:ea typeface="標楷體"/>
                <a:cs typeface="+mn-cs"/>
              </a:rPr>
              <a:t>Andrew Glassner - Deep Learning_ A Visual Approach-No Starch Press (2021)</a:t>
            </a:r>
          </a:p>
        </p:txBody>
      </p:sp>
      <p:sp>
        <p:nvSpPr>
          <p:cNvPr id="5" name="橢圓 4"/>
          <p:cNvSpPr/>
          <p:nvPr/>
        </p:nvSpPr>
        <p:spPr>
          <a:xfrm>
            <a:off x="2556946" y="2839377"/>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cxnSp>
        <p:nvCxnSpPr>
          <p:cNvPr id="6" name="直線單箭頭接點 5"/>
          <p:cNvCxnSpPr/>
          <p:nvPr/>
        </p:nvCxnSpPr>
        <p:spPr>
          <a:xfrm>
            <a:off x="1065030" y="2435116"/>
            <a:ext cx="1491916" cy="63638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1065030" y="3369328"/>
            <a:ext cx="1391946" cy="962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1225706" y="3669917"/>
            <a:ext cx="1231270" cy="73255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3475063" y="3276525"/>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960842" y="2054875"/>
            <a:ext cx="10354" cy="746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350857" y="1966949"/>
                <a:ext cx="62055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350857" y="1966949"/>
                <a:ext cx="620554"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6235" y="3024847"/>
                <a:ext cx="6288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2</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336235" y="3024847"/>
                <a:ext cx="628825"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2082" y="4140859"/>
                <a:ext cx="6288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3</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542082" y="4140859"/>
                <a:ext cx="628825"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722699" y="1468747"/>
                <a:ext cx="130350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𝑏</m:t>
                    </m:r>
                  </m:oMath>
                </a14:m>
                <a:r>
                  <a:rPr kumimoji="0" lang="zh-TW" altLang="en-US" sz="2800" b="0" i="0" u="none" strike="noStrike" kern="1200" cap="none" spc="0" normalizeH="0" baseline="0" noProof="0" dirty="0" smtClean="0">
                    <a:ln>
                      <a:noFill/>
                    </a:ln>
                    <a:solidFill>
                      <a:srgbClr val="FF0000"/>
                    </a:solidFill>
                    <a:effectLst/>
                    <a:uLnTx/>
                    <a:uFillTx/>
                    <a:latin typeface="Times New Roman"/>
                    <a:ea typeface="標楷體"/>
                    <a:cs typeface="+mn-cs"/>
                  </a:rPr>
                  <a:t> </a:t>
                </a:r>
                <a:r>
                  <a:rPr kumimoji="0" lang="en-US" altLang="zh-TW" sz="2800" b="0" i="0" u="none" strike="noStrike" kern="1200" cap="none" spc="0" normalizeH="0" baseline="0" noProof="0" dirty="0" smtClean="0">
                    <a:ln>
                      <a:noFill/>
                    </a:ln>
                    <a:solidFill>
                      <a:prstClr val="black"/>
                    </a:solidFill>
                    <a:effectLst/>
                    <a:uLnTx/>
                    <a:uFillTx/>
                    <a:latin typeface="Times New Roman"/>
                    <a:ea typeface="標楷體"/>
                    <a:cs typeface="+mn-cs"/>
                  </a:rPr>
                  <a:t>(bias)</a:t>
                </a:r>
                <a:endParaRPr kumimoji="0" lang="zh-TW" altLang="en-US" sz="2800" b="0"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2722699" y="1468747"/>
                <a:ext cx="1303503" cy="523220"/>
              </a:xfrm>
              <a:prstGeom prst="rect">
                <a:avLst/>
              </a:prstGeom>
              <a:blipFill>
                <a:blip r:embed="rId6"/>
                <a:stretch>
                  <a:fillRect t="-12791" r="-7512" b="-313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493857" y="2119349"/>
                <a:ext cx="6858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1</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1493857" y="2119349"/>
                <a:ext cx="685893"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41482" y="2862299"/>
                <a:ext cx="6941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2</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1541482" y="2862299"/>
                <a:ext cx="694164" cy="52322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484332" y="3462374"/>
                <a:ext cx="6941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𝑤</m:t>
                          </m:r>
                        </m:e>
                        <m:sub>
                          <m:r>
                            <a:rPr kumimoji="0" lang="en-US" altLang="zh-TW" sz="28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3</m:t>
                          </m:r>
                        </m:sub>
                      </m:sSub>
                    </m:oMath>
                  </m:oMathPara>
                </a14:m>
                <a:endParaRPr kumimoji="0" lang="zh-TW" altLang="en-US" sz="2800" b="0" i="0" u="none" strike="noStrike" kern="1200" cap="none" spc="0" normalizeH="0" baseline="0" noProof="0" dirty="0">
                  <a:ln>
                    <a:noFill/>
                  </a:ln>
                  <a:solidFill>
                    <a:srgbClr val="0000FF"/>
                  </a:solidFill>
                  <a:effectLst/>
                  <a:uLnTx/>
                  <a:uFillTx/>
                  <a:latin typeface="Times New Roman"/>
                  <a:ea typeface="標楷體"/>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1484332" y="3462374"/>
                <a:ext cx="694164"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56403" y="2907174"/>
                <a:ext cx="64472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3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TW" altLang="en-US" sz="3600" b="0"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2656403" y="2907174"/>
                <a:ext cx="644728" cy="64633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674721" y="2722508"/>
                <a:ext cx="4892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𝒗</m:t>
                      </m:r>
                    </m:oMath>
                  </m:oMathPara>
                </a14:m>
                <a:endParaRPr kumimoji="0" lang="zh-TW" altLang="en-US" sz="2800" b="1" i="0" u="none" strike="noStrike" kern="1200" cap="none" spc="0" normalizeH="0" baseline="0" noProof="0" dirty="0">
                  <a:ln>
                    <a:noFill/>
                  </a:ln>
                  <a:solidFill>
                    <a:prstClr val="black"/>
                  </a:solidFill>
                  <a:effectLst/>
                  <a:uLnTx/>
                  <a:uFillTx/>
                  <a:latin typeface="Times New Roman"/>
                  <a:ea typeface="標楷體"/>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3674721" y="2722508"/>
                <a:ext cx="489236" cy="5232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413862" y="2600689"/>
                <a:ext cx="48096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mn-cs"/>
                        </a:rPr>
                        <m:t>𝑦</m:t>
                      </m:r>
                    </m:oMath>
                  </m:oMathPara>
                </a14:m>
                <a:endParaRPr kumimoji="0" lang="zh-TW" altLang="en-US" sz="2800" b="0" i="0" u="none" strike="noStrike" kern="1200" cap="none" spc="0" normalizeH="0" baseline="0" noProof="0" dirty="0">
                  <a:ln>
                    <a:noFill/>
                  </a:ln>
                  <a:solidFill>
                    <a:srgbClr val="006600"/>
                  </a:solidFill>
                  <a:effectLst/>
                  <a:uLnTx/>
                  <a:uFillTx/>
                  <a:latin typeface="Times New Roman"/>
                  <a:ea typeface="標楷體"/>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11413862" y="2600689"/>
                <a:ext cx="480966" cy="523220"/>
              </a:xfrm>
              <a:prstGeom prst="rect">
                <a:avLst/>
              </a:prstGeom>
              <a:blipFill>
                <a:blip r:embed="rId12"/>
                <a:stretch>
                  <a:fillRect/>
                </a:stretch>
              </a:blipFill>
            </p:spPr>
            <p:txBody>
              <a:bodyPr/>
              <a:lstStyle/>
              <a:p>
                <a:r>
                  <a:rPr lang="zh-TW" altLang="en-US">
                    <a:noFill/>
                  </a:rPr>
                  <a:t> </a:t>
                </a:r>
              </a:p>
            </p:txBody>
          </p:sp>
        </mc:Fallback>
      </mc:AlternateContent>
      <p:cxnSp>
        <p:nvCxnSpPr>
          <p:cNvPr id="21" name="直線單箭頭接點 20"/>
          <p:cNvCxnSpPr/>
          <p:nvPr/>
        </p:nvCxnSpPr>
        <p:spPr>
          <a:xfrm>
            <a:off x="10706237" y="3276525"/>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5841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02863"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566385" y="107198"/>
            <a:ext cx="43067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Vector/Matrix Notation</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616016" y="691973"/>
                <a:ext cx="10924675" cy="5948552"/>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prstClr val="black"/>
                    </a:solidFill>
                    <a:latin typeface="Times New Roman" panose="02020603050405020304" pitchFamily="18" charset="0"/>
                    <a:cs typeface="Times New Roman" panose="02020603050405020304" pitchFamily="18" charset="0"/>
                  </a:rPr>
                  <a:t>Define </a:t>
                </a:r>
                <a:r>
                  <a:rPr lang="en-US" altLang="zh-TW" sz="2800" b="1" dirty="0">
                    <a:solidFill>
                      <a:prstClr val="black"/>
                    </a:solidFill>
                    <a:cs typeface="Times New Roman" panose="02020603050405020304" pitchFamily="18" charset="0"/>
                  </a:rPr>
                  <a:t> </a:t>
                </a:r>
                <a14:m>
                  <m:oMath xmlns:m="http://schemas.openxmlformats.org/officeDocument/2006/math">
                    <m:r>
                      <a:rPr lang="zh-TW" altLang="en-US" sz="2800" i="1" smtClean="0">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mr>
                        </m:m>
                      </m:e>
                    </m:d>
                    <m:r>
                      <a:rPr lang="en-US" altLang="zh-TW" sz="2800" b="0" i="0" smtClean="0">
                        <a:solidFill>
                          <a:prstClr val="black"/>
                        </a:solidFill>
                        <a:latin typeface="Cambria Math" panose="02040503050406030204" pitchFamily="18" charset="0"/>
                        <a:cs typeface="Times New Roman" panose="02020603050405020304" pitchFamily="18" charset="0"/>
                      </a:rPr>
                      <m:t>,</m:t>
                    </m:r>
                    <m:sSub>
                      <m:sSubPr>
                        <m:ctrlPr>
                          <a:rPr lang="en-US" altLang="zh-TW" sz="2800" i="1" smtClean="0">
                            <a:solidFill>
                              <a:prstClr val="black"/>
                            </a:solidFill>
                            <a:latin typeface="Cambria Math" panose="02040503050406030204" pitchFamily="18" charset="0"/>
                            <a:cs typeface="Times New Roman" panose="02020603050405020304" pitchFamily="18" charset="0"/>
                          </a:rPr>
                        </m:ctrlPr>
                      </m:sSubPr>
                      <m:e>
                        <m:r>
                          <a:rPr lang="en-US" altLang="zh-TW" sz="2800" b="1" i="1" smtClean="0">
                            <a:solidFill>
                              <a:prstClr val="black"/>
                            </a:solidFill>
                            <a:latin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b="0" i="1" smtClean="0">
                                  <a:latin typeface="Cambria Math" panose="02040503050406030204" pitchFamily="18" charset="0"/>
                                  <a:cs typeface="Times New Roman" panose="02020603050405020304" pitchFamily="18" charset="0"/>
                                </a:rPr>
                                <m:t>1</m:t>
                              </m:r>
                            </m:e>
                          </m:mr>
                          <m:m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0" i="1">
                                      <a:solidFill>
                                        <a:prstClr val="black"/>
                                      </a:solidFill>
                                      <a:latin typeface="Cambria Math" panose="02040503050406030204" pitchFamily="18" charset="0"/>
                                      <a:cs typeface="Times New Roman" panose="02020603050405020304" pitchFamily="18" charset="0"/>
                                    </a:rPr>
                                    <m:t>𝑥</m:t>
                                  </m:r>
                                </m:e>
                                <m:sub>
                                  <m:r>
                                    <a:rPr lang="en-US" altLang="zh-TW" sz="2800" b="0" i="1">
                                      <a:solidFill>
                                        <a:prstClr val="black"/>
                                      </a:solidFill>
                                      <a:latin typeface="Cambria Math" panose="02040503050406030204" pitchFamily="18" charset="0"/>
                                      <a:cs typeface="Times New Roman" panose="02020603050405020304" pitchFamily="18" charset="0"/>
                                    </a:rPr>
                                    <m:t>𝑛</m:t>
                                  </m:r>
                                </m:sub>
                              </m:sSub>
                            </m:e>
                          </m:mr>
                        </m:m>
                      </m:e>
                    </m:d>
                  </m:oMath>
                </a14:m>
                <a:r>
                  <a:rPr lang="zh-TW" altLang="zh-TW" sz="2800" dirty="0"/>
                  <a:t> </a:t>
                </a:r>
                <a14:m>
                  <m:oMath xmlns:m="http://schemas.openxmlformats.org/officeDocument/2006/math">
                    <m:r>
                      <m:rPr>
                        <m:nor/>
                      </m:rPr>
                      <a:rPr lang="zh-TW" altLang="zh-TW" sz="2800" dirty="0">
                        <a:latin typeface="Cambria Math" panose="02040503050406030204" pitchFamily="18" charset="0"/>
                      </a:rPr>
                      <m:t>⇒</m:t>
                    </m:r>
                    <m:r>
                      <m:rPr>
                        <m:nor/>
                      </m:rPr>
                      <a:rPr lang="en-US" altLang="zh-TW" sz="2800" b="0" i="0" dirty="0" smtClean="0">
                        <a:latin typeface="Cambria Math" panose="02040503050406030204" pitchFamily="18" charset="0"/>
                      </a:rPr>
                      <m:t>  </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b="0" i="1" smtClean="0">
                        <a:latin typeface="Cambria Math" panose="02040503050406030204" pitchFamily="18" charset="0"/>
                        <a:cs typeface="Times New Roman" panose="02020603050405020304" pitchFamily="18" charset="0"/>
                      </a:rPr>
                      <m:t>=</m:t>
                    </m:r>
                    <m:sSup>
                      <m:sSupPr>
                        <m:ctrlPr>
                          <a:rPr lang="en-US" altLang="zh-TW" sz="2800" b="0" i="1" smtClean="0">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b="0" i="1" smtClean="0">
                            <a:latin typeface="Cambria Math" panose="02040503050406030204" pitchFamily="18" charset="0"/>
                            <a:cs typeface="Times New Roman" panose="02020603050405020304" pitchFamily="18" charset="0"/>
                          </a:rPr>
                          <m:t>𝑇</m:t>
                        </m:r>
                      </m:sup>
                    </m:sSup>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𝑛</m:t>
                        </m:r>
                      </m:sub>
                    </m:sSub>
                  </m:oMath>
                </a14:m>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Define</a:t>
                </a:r>
                <a:r>
                  <a:rPr lang="en-US" altLang="zh-TW" sz="2800" dirty="0"/>
                  <a:t> </a:t>
                </a:r>
                <a14:m>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1" i="1" smtClean="0">
                                            <a:solidFill>
                                              <a:prstClr val="black"/>
                                            </a:solidFill>
                                            <a:latin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𝑇</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
                      </m:e>
                    </m:d>
                    <m:r>
                      <a:rPr lang="en-US" altLang="zh-TW" sz="2800" b="0" i="1" smtClean="0">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b="0" i="1" smtClean="0">
                            <a:solidFill>
                              <a:prstClr val="black"/>
                            </a:solidFill>
                            <a:latin typeface="Cambria Math" panose="02040503050406030204" pitchFamily="18" charset="0"/>
                            <a:cs typeface="Times New Roman" panose="02020603050405020304" pitchFamily="18" charset="0"/>
                          </a:rPr>
                        </m:ctrlPr>
                      </m:dPr>
                      <m:e>
                        <m:m>
                          <m:mPr>
                            <m:mcs>
                              <m:mc>
                                <m:mcPr>
                                  <m:count m:val="2"/>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b="0" i="1" smtClean="0">
                                              <a:solidFill>
                                                <a:prstClr val="black"/>
                                              </a:solidFill>
                                              <a:latin typeface="Cambria Math" panose="02040503050406030204" pitchFamily="18" charset="0"/>
                                              <a:cs typeface="Times New Roman" panose="02020603050405020304" pitchFamily="18" charset="0"/>
                                            </a:rPr>
                                            <m:t>1</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
                            </m:e>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sSub>
                                            <m:sSubPr>
                                              <m:ctrlPr>
                                                <a:rPr lang="en-US" altLang="zh-TW" sz="2800" b="0" i="1" smtClean="0">
                                                  <a:solidFill>
                                                    <a:prstClr val="black"/>
                                                  </a:solidFill>
                                                  <a:latin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Sub>
                                        </m:e>
                                      </m:mr>
                                      <m:mr>
                                        <m:e>
                                          <m:sSub>
                                            <m:sSubPr>
                                              <m:ctrlPr>
                                                <a:rPr lang="en-US" altLang="zh-TW" sz="2800" b="0" i="1" smtClean="0">
                                                  <a:solidFill>
                                                    <a:prstClr val="black"/>
                                                  </a:solidFill>
                                                  <a:latin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Sub>
                                        </m:e>
                                      </m:mr>
                                    </m:m>
                                  </m:e>
                                </m:mr>
                                <m:mr>
                                  <m:e>
                                    <m:m>
                                      <m:mPr>
                                        <m:mcs>
                                          <m:mc>
                                            <m:mcPr>
                                              <m:count m:val="1"/>
                                              <m:mcJc m:val="center"/>
                                            </m:mcPr>
                                          </m:mc>
                                        </m:mcs>
                                        <m:ctrlPr>
                                          <a:rPr lang="en-US" altLang="zh-TW" sz="2800" b="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b="0" i="1" smtClean="0">
                                                  <a:solidFill>
                                                    <a:prstClr val="black"/>
                                                  </a:solidFill>
                                                  <a:latin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Sub>
                                        </m:e>
                                      </m:mr>
                                    </m:m>
                                  </m:e>
                                </m:mr>
                              </m:m>
                            </m:e>
                          </m:mr>
                        </m:m>
                      </m:e>
                    </m:d>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latin typeface="Cambria Math" panose="02040503050406030204" pitchFamily="18" charset="0"/>
                                      <a:cs typeface="Times New Roman" panose="02020603050405020304" pitchFamily="18" charset="0"/>
                                    </a:rPr>
                                  </m:ctrlPr>
                                </m:mPr>
                                <m:mr>
                                  <m:e>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1</m:t>
                                        </m:r>
                                      </m:sub>
                                    </m:sSub>
                                  </m:e>
                                </m:mr>
                                <m:mr>
                                  <m:e>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2</m:t>
                                        </m:r>
                                      </m:sub>
                                    </m:sSub>
                                  </m:e>
                                </m:mr>
                              </m:m>
                            </m:e>
                          </m:mr>
                          <m:m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𝑡</m:t>
                                  </m:r>
                                </m:e>
                                <m:sub>
                                  <m:r>
                                    <a:rPr lang="en-US" altLang="zh-TW" sz="2800" i="1">
                                      <a:solidFill>
                                        <a:schemeClr val="tx1"/>
                                      </a:solidFill>
                                      <a:latin typeface="Cambria Math" panose="02040503050406030204" pitchFamily="18" charset="0"/>
                                      <a:cs typeface="Times New Roman" panose="02020603050405020304" pitchFamily="18" charset="0"/>
                                    </a:rPr>
                                    <m:t>𝑁</m:t>
                                  </m:r>
                                </m:sub>
                              </m:sSub>
                            </m:e>
                          </m:mr>
                        </m:m>
                      </m:e>
                    </m:d>
                  </m:oMath>
                </a14:m>
                <a:r>
                  <a:rPr lang="zh-TW" altLang="zh-TW" sz="2800" dirty="0"/>
                  <a:t> </a:t>
                </a:r>
                <a14:m>
                  <m:oMath xmlns:m="http://schemas.openxmlformats.org/officeDocument/2006/math">
                    <m:r>
                      <m:rPr>
                        <m:nor/>
                      </m:rPr>
                      <a:rPr lang="zh-TW" altLang="zh-TW" sz="2800" dirty="0">
                        <a:latin typeface="Cambria Math" panose="02040503050406030204" pitchFamily="18" charset="0"/>
                      </a:rPr>
                      <m:t>⇒</m:t>
                    </m:r>
                  </m:oMath>
                </a14:m>
                <a:r>
                  <a:rPr lang="en-US" altLang="zh-TW" sz="2800" dirty="0"/>
                  <a:t> </a:t>
                </a:r>
                <a14:m>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1</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2</m:t>
                                        </m:r>
                                      </m:sub>
                                    </m:sSub>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𝑁</m:t>
                                        </m:r>
                                      </m:sub>
                                    </m:sSub>
                                  </m:e>
                                </m:mr>
                              </m:m>
                            </m:e>
                          </m:mr>
                        </m:m>
                      </m:e>
                    </m:d>
                  </m:oMath>
                </a14:m>
                <a:endParaRPr lang="en-US" altLang="zh-TW" sz="2800" dirty="0"/>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Therefore</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𝐿</m:t>
                      </m:r>
                      <m:r>
                        <a:rPr lang="en-US" altLang="zh-TW" sz="280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i="1">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d>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r>
                        <a:rPr lang="en-US" altLang="zh-TW" sz="2800" b="0" i="1" smtClean="0">
                          <a:latin typeface="Cambria Math" panose="02040503050406030204" pitchFamily="18" charset="0"/>
                          <a:cs typeface="Times New Roman" panose="02020603050405020304" pitchFamily="18" charset="0"/>
                        </a:rPr>
                        <m:t>                                                   </m:t>
                      </m:r>
                    </m:oMath>
                  </m:oMathPara>
                </a14:m>
                <a:endParaRPr lang="en-US" altLang="zh-TW" sz="28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i="1">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smtClean="0">
                              <a:latin typeface="Cambria Math" panose="02040503050406030204" pitchFamily="18" charset="0"/>
                              <a:cs typeface="Times New Roman" panose="02020603050405020304" pitchFamily="18" charset="0"/>
                            </a:rPr>
                          </m:ctrlPr>
                        </m:sSupPr>
                        <m:e>
                          <m:d>
                            <m:dPr>
                              <m:ctrlPr>
                                <a:rPr lang="en-US" altLang="zh-TW" sz="2800" b="0" i="1" smtClean="0">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e>
                        <m:sup>
                          <m:r>
                            <a:rPr lang="en-US" altLang="zh-TW" sz="2800" b="0" i="1" smtClean="0">
                              <a:latin typeface="Cambria Math" panose="02040503050406030204" pitchFamily="18" charset="0"/>
                              <a:cs typeface="Times New Roman" panose="02020603050405020304" pitchFamily="18" charset="0"/>
                            </a:rPr>
                            <m:t>𝑇</m:t>
                          </m:r>
                        </m:sup>
                      </m:sSup>
                      <m:r>
                        <a:rPr lang="en-US" altLang="zh-TW" sz="2800" b="0" i="1" smtClean="0">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latin typeface="Cambria Math" panose="02040503050406030204" pitchFamily="18" charset="0"/>
                          <a:cs typeface="Times New Roman" panose="02020603050405020304" pitchFamily="18" charset="0"/>
                        </a:rPr>
                        <m:t>)</m:t>
                      </m:r>
                    </m:oMath>
                  </m:oMathPara>
                </a14:m>
                <a:endParaRPr lang="en-US" altLang="zh-TW" sz="2800" dirty="0"/>
              </a:p>
            </p:txBody>
          </p:sp>
        </mc:Choice>
        <mc:Fallback xmlns="">
          <p:sp>
            <p:nvSpPr>
              <p:cNvPr id="3" name="Rectangle 2"/>
              <p:cNvSpPr>
                <a:spLocks noRot="1" noChangeAspect="1" noMove="1" noResize="1" noEditPoints="1" noAdjustHandles="1" noChangeArrowheads="1" noChangeShapeType="1" noTextEdit="1"/>
              </p:cNvSpPr>
              <p:nvPr/>
            </p:nvSpPr>
            <p:spPr>
              <a:xfrm>
                <a:off x="616016" y="691973"/>
                <a:ext cx="10924675" cy="5948552"/>
              </a:xfrm>
              <a:prstGeom prst="rect">
                <a:avLst/>
              </a:prstGeom>
              <a:blipFill>
                <a:blip r:embed="rId2"/>
                <a:stretch>
                  <a:fillRect l="-10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340658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3566385" y="107198"/>
            <a:ext cx="43067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Vector/Matrix Notation</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278781" y="691973"/>
                <a:ext cx="10127156" cy="6012480"/>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en-US" altLang="zh-TW" sz="2800" i="1" smtClean="0">
                        <a:latin typeface="Cambria Math" panose="02040503050406030204" pitchFamily="18" charset="0"/>
                        <a:cs typeface="Times New Roman" panose="02020603050405020304" pitchFamily="18" charset="0"/>
                      </a:rPr>
                      <m:t>𝐿</m:t>
                    </m:r>
                    <m:r>
                      <a:rPr lang="en-US" altLang="zh-TW" sz="280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e>
                      <m:sup>
                        <m:r>
                          <a:rPr lang="en-US" altLang="zh-TW" sz="2800" i="1">
                            <a:latin typeface="Cambria Math" panose="02040503050406030204" pitchFamily="18" charset="0"/>
                            <a:cs typeface="Times New Roman" panose="02020603050405020304" pitchFamily="18" charset="0"/>
                          </a:rPr>
                          <m:t>𝑇</m:t>
                        </m:r>
                      </m:sup>
                    </m:sSup>
                    <m:d>
                      <m:dPr>
                        <m:ctrlPr>
                          <a:rPr lang="en-US" altLang="zh-TW" sz="2800" i="1">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e>
                        </m:d>
                      </m:e>
                      <m:sup>
                        <m:r>
                          <a:rPr lang="en-US" altLang="zh-TW" sz="2800" i="1">
                            <a:latin typeface="Cambria Math" panose="02040503050406030204" pitchFamily="18" charset="0"/>
                            <a:cs typeface="Times New Roman" panose="02020603050405020304" pitchFamily="18" charset="0"/>
                          </a:rPr>
                          <m:t>𝑇</m:t>
                        </m:r>
                      </m:sup>
                    </m:sSup>
                    <m:d>
                      <m:dPr>
                        <m:ctrlPr>
                          <a:rPr lang="en-US" altLang="zh-TW" sz="2800" i="1">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smtClean="0">
                            <a:solidFill>
                              <a:prstClr val="black"/>
                            </a:solidFill>
                            <a:latin typeface="Cambria Math" panose="02040503050406030204" pitchFamily="18" charset="0"/>
                            <a:cs typeface="Times New Roman" panose="02020603050405020304" pitchFamily="18" charset="0"/>
                          </a:rPr>
                          <m:t>𝒕</m:t>
                        </m:r>
                      </m:e>
                    </m:d>
                  </m:oMath>
                </a14:m>
                <a:endParaRPr lang="en-US" altLang="zh-TW" sz="2800" i="1" dirty="0">
                  <a:solidFill>
                    <a:prstClr val="black"/>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r>
                        <a:rPr lang="en-US" altLang="zh-TW" sz="2800" i="1" smtClean="0">
                          <a:latin typeface="Cambria Math" panose="02040503050406030204" pitchFamily="18" charset="0"/>
                          <a:cs typeface="Times New Roman" panose="02020603050405020304" pitchFamily="18" charset="0"/>
                        </a:rPr>
                        <m:t> </m:t>
                      </m:r>
                      <m:d>
                        <m:dPr>
                          <m:ctrlPr>
                            <a:rPr lang="en-US" altLang="zh-TW" sz="2800" b="0" i="1" smtClean="0">
                              <a:solidFill>
                                <a:prstClr val="black"/>
                              </a:solidFill>
                              <a:latin typeface="Cambria Math" panose="02040503050406030204" pitchFamily="18" charset="0"/>
                              <a:cs typeface="Times New Roman" panose="02020603050405020304" pitchFamily="18" charset="0"/>
                            </a:rPr>
                          </m:ctrlPr>
                        </m:dPr>
                        <m:e>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i="1">
                              <a:solidFill>
                                <a:prstClr val="black"/>
                              </a:solidFill>
                              <a:latin typeface="Cambria Math" panose="02040503050406030204" pitchFamily="18" charset="0"/>
                              <a:cs typeface="Times New Roman" panose="02020603050405020304" pitchFamily="18" charset="0"/>
                            </a:rPr>
                            <m:t>−</m:t>
                          </m:r>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𝒕</m:t>
                              </m:r>
                            </m:e>
                            <m:sup>
                              <m:r>
                                <a:rPr lang="en-US" altLang="zh-TW" sz="2800" i="1">
                                  <a:solidFill>
                                    <a:prstClr val="black"/>
                                  </a:solidFill>
                                  <a:latin typeface="Cambria Math" panose="02040503050406030204" pitchFamily="18" charset="0"/>
                                  <a:cs typeface="Times New Roman" panose="02020603050405020304" pitchFamily="18" charset="0"/>
                                </a:rPr>
                                <m:t>𝑇</m:t>
                              </m:r>
                            </m:sup>
                          </m:sSup>
                        </m:e>
                      </m:d>
                      <m:d>
                        <m:dPr>
                          <m:ctrlPr>
                            <a:rPr lang="en-US" altLang="zh-TW" sz="2800" i="1">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e>
                      </m:d>
                      <m:r>
                        <a:rPr lang="en-US" altLang="zh-TW" sz="2800" b="1"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𝒕</m:t>
                          </m:r>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e>
                          </m:d>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1"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𝒕</m:t>
                          </m:r>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1" i="1" smtClean="0">
                          <a:solidFill>
                            <a:prstClr val="black"/>
                          </a:solidFill>
                          <a:latin typeface="Cambria Math" panose="02040503050406030204" pitchFamily="18" charset="0"/>
                          <a:cs typeface="Times New Roman" panose="02020603050405020304" pitchFamily="18" charset="0"/>
                        </a:rPr>
                        <m:t>                  </m:t>
                      </m:r>
                    </m:oMath>
                  </m:oMathPara>
                </a14:m>
                <a:endParaRPr lang="en-US" altLang="zh-TW" sz="2800" b="1" i="1" dirty="0">
                  <a:solidFill>
                    <a:prstClr val="black"/>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b="1"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b="0" i="1" smtClean="0">
                              <a:latin typeface="Cambria Math" panose="02040503050406030204" pitchFamily="18" charset="0"/>
                              <a:cs typeface="Times New Roman" panose="02020603050405020304" pitchFamily="18" charset="0"/>
                            </a:rPr>
                            <m:t>𝑁</m:t>
                          </m:r>
                        </m:den>
                      </m:f>
                      <m:sSup>
                        <m:sSupPr>
                          <m:ctrlPr>
                            <a:rPr lang="en-US" altLang="zh-TW" sz="2800" i="1" smtClean="0">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b="0" i="1" smtClean="0">
                              <a:latin typeface="Cambria Math" panose="02040503050406030204" pitchFamily="18" charset="0"/>
                              <a:cs typeface="Times New Roman" panose="02020603050405020304" pitchFamily="18" charset="0"/>
                            </a:rPr>
                            <m:t>𝑇</m:t>
                          </m:r>
                        </m:sup>
                      </m:sSup>
                      <m:sSup>
                        <m:sSupPr>
                          <m:ctrlPr>
                            <a:rPr lang="en-US" altLang="zh-TW" sz="2800" i="1" smtClean="0">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b="0" i="1" smtClean="0">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0"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0" i="0"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𝒕</m:t>
                          </m:r>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1" i="1" smtClean="0">
                          <a:solidFill>
                            <a:prstClr val="black"/>
                          </a:solidFill>
                          <a:latin typeface="Cambria Math" panose="02040503050406030204" pitchFamily="18" charset="0"/>
                          <a:cs typeface="Times New Roman" panose="02020603050405020304" pitchFamily="18" charset="0"/>
                        </a:rPr>
                        <m:t>                                          </m:t>
                      </m:r>
                    </m:oMath>
                  </m:oMathPara>
                </a14:m>
                <a:endParaRPr lang="en-US" altLang="zh-TW" sz="2800" b="1" dirty="0">
                  <a:solidFill>
                    <a:prstClr val="black"/>
                  </a:solidFill>
                  <a:cs typeface="Times New Roman" panose="02020603050405020304" pitchFamily="18" charset="0"/>
                </a:endParaRPr>
              </a:p>
              <a:p>
                <a:endParaRPr lang="en-US" altLang="zh-TW" sz="2800" dirty="0"/>
              </a:p>
              <a:p>
                <a:pPr marL="457200" indent="-457200">
                  <a:buFont typeface="Arial" panose="020B0604020202020204" pitchFamily="34" charset="0"/>
                  <a:buChar char="•"/>
                </a:pPr>
                <a:r>
                  <a:rPr lang="en-US" altLang="zh-TW" sz="2800" dirty="0"/>
                  <a:t> </a:t>
                </a:r>
                <a14:m>
                  <m:oMath xmlns:m="http://schemas.openxmlformats.org/officeDocument/2006/math">
                    <m:r>
                      <m:rPr>
                        <m:nor/>
                      </m:rPr>
                      <a:rPr lang="zh-TW" altLang="zh-TW" sz="2800" dirty="0">
                        <a:latin typeface="Cambria Math" panose="02040503050406030204" pitchFamily="18" charset="0"/>
                      </a:rPr>
                      <m:t>⇒</m:t>
                    </m:r>
                    <m:r>
                      <m:rPr>
                        <m:nor/>
                      </m:rPr>
                      <a:rPr lang="en-US" altLang="zh-TW" sz="2800" b="0" i="0" dirty="0" smtClean="0">
                        <a:latin typeface="Cambria Math" panose="02040503050406030204" pitchFamily="18" charset="0"/>
                      </a:rPr>
                      <m:t>   </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𝐿</m:t>
                        </m:r>
                      </m:num>
                      <m:den>
                        <m:r>
                          <a:rPr lang="en-US" altLang="zh-TW" sz="2800" i="1">
                            <a:latin typeface="Cambria Math" panose="02040503050406030204" pitchFamily="18" charset="0"/>
                            <a:cs typeface="Times New Roman" panose="02020603050405020304" pitchFamily="18" charset="0"/>
                          </a:rPr>
                          <m:t>𝜕</m:t>
                        </m:r>
                        <m:r>
                          <a:rPr lang="zh-TW" altLang="en-US" sz="2800" i="1">
                            <a:solidFill>
                              <a:prstClr val="black"/>
                            </a:solidFill>
                            <a:latin typeface="Cambria Math" panose="02040503050406030204" pitchFamily="18" charset="0"/>
                            <a:cs typeface="Times New Roman" panose="02020603050405020304" pitchFamily="18" charset="0"/>
                          </a:rPr>
                          <m:t>𝛚</m:t>
                        </m:r>
                      </m:den>
                    </m:f>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1" i="1" smtClean="0">
                        <a:solidFill>
                          <a:prstClr val="black"/>
                        </a:solidFill>
                        <a:latin typeface="Cambria Math" panose="02040503050406030204" pitchFamily="18" charset="0"/>
                        <a:cs typeface="Times New Roman" panose="02020603050405020304" pitchFamily="18" charset="0"/>
                      </a:rPr>
                      <m:t>=</m:t>
                    </m:r>
                    <m:r>
                      <a:rPr lang="en-US" altLang="zh-TW" sz="2800" b="1" i="1" smtClean="0">
                        <a:solidFill>
                          <a:prstClr val="black"/>
                        </a:solidFill>
                        <a:latin typeface="Cambria Math" panose="02040503050406030204" pitchFamily="18" charset="0"/>
                        <a:cs typeface="Times New Roman" panose="02020603050405020304" pitchFamily="18" charset="0"/>
                      </a:rPr>
                      <m:t>𝟎</m:t>
                    </m:r>
                  </m:oMath>
                </a14:m>
                <a:r>
                  <a:rPr lang="en-US" altLang="zh-TW" sz="2800" dirty="0" smtClean="0"/>
                  <a:t> </a:t>
                </a:r>
                <a14:m>
                  <m:oMath xmlns:m="http://schemas.openxmlformats.org/officeDocument/2006/math">
                    <m:r>
                      <m:rPr>
                        <m:nor/>
                      </m:rPr>
                      <a:rPr lang="zh-TW" altLang="zh-TW" sz="2800" dirty="0">
                        <a:latin typeface="Cambria Math" panose="02040503050406030204" pitchFamily="18" charset="0"/>
                      </a:rPr>
                      <m:t>⇒</m:t>
                    </m:r>
                    <m:r>
                      <m:rPr>
                        <m:nor/>
                      </m:rPr>
                      <a:rPr lang="en-US" altLang="zh-TW" sz="2800" dirty="0">
                        <a:latin typeface="Cambria Math" panose="02040503050406030204" pitchFamily="18" charset="0"/>
                      </a:rPr>
                      <m:t> </m:t>
                    </m:r>
                    <m:r>
                      <m:rPr>
                        <m:nor/>
                      </m:rPr>
                      <a:rPr lang="en-US" altLang="zh-TW" sz="2800" b="0" i="0" dirty="0" smtClean="0">
                        <a:solidFill>
                          <a:srgbClr val="0000FF"/>
                        </a:solidFill>
                        <a:latin typeface="Cambria Math" panose="02040503050406030204" pitchFamily="18" charset="0"/>
                      </a:rPr>
                      <m:t>(</m:t>
                    </m:r>
                    <m:sSup>
                      <m:sSupPr>
                        <m:ctrlPr>
                          <a:rPr lang="en-US" altLang="zh-TW" sz="2800" i="1">
                            <a:solidFill>
                              <a:srgbClr val="0000FF"/>
                            </a:solidFill>
                            <a:latin typeface="Cambria Math" panose="02040503050406030204" pitchFamily="18" charset="0"/>
                            <a:cs typeface="Times New Roman" panose="02020603050405020304" pitchFamily="18" charset="0"/>
                          </a:rPr>
                        </m:ctrlPr>
                      </m:sSupPr>
                      <m:e>
                        <m:r>
                          <a:rPr lang="en-US" altLang="zh-TW" sz="2800" b="1" i="1">
                            <a:solidFill>
                              <a:srgbClr val="0000FF"/>
                            </a:solidFill>
                            <a:latin typeface="Cambria Math" panose="02040503050406030204" pitchFamily="18" charset="0"/>
                            <a:cs typeface="Times New Roman" panose="02020603050405020304" pitchFamily="18" charset="0"/>
                          </a:rPr>
                          <m:t>𝑿</m:t>
                        </m:r>
                      </m:e>
                      <m:sup>
                        <m:r>
                          <a:rPr lang="en-US" altLang="zh-TW" sz="2800" i="1">
                            <a:solidFill>
                              <a:srgbClr val="0000FF"/>
                            </a:solidFill>
                            <a:latin typeface="Cambria Math" panose="02040503050406030204" pitchFamily="18" charset="0"/>
                            <a:cs typeface="Times New Roman" panose="02020603050405020304" pitchFamily="18" charset="0"/>
                          </a:rPr>
                          <m:t>𝑇</m:t>
                        </m:r>
                      </m:sup>
                    </m:sSup>
                    <m:r>
                      <a:rPr lang="en-US" altLang="zh-TW" sz="2800" b="1" i="1">
                        <a:solidFill>
                          <a:srgbClr val="0000FF"/>
                        </a:solidFill>
                        <a:latin typeface="Cambria Math" panose="02040503050406030204" pitchFamily="18" charset="0"/>
                        <a:cs typeface="Times New Roman" panose="02020603050405020304" pitchFamily="18" charset="0"/>
                      </a:rPr>
                      <m:t>𝑿</m:t>
                    </m:r>
                    <m:r>
                      <a:rPr lang="en-US" altLang="zh-TW" sz="2800" b="1" i="1" smtClean="0">
                        <a:solidFill>
                          <a:srgbClr val="0000FF"/>
                        </a:solidFill>
                        <a:latin typeface="Cambria Math" panose="02040503050406030204" pitchFamily="18" charset="0"/>
                        <a:cs typeface="Times New Roman" panose="02020603050405020304" pitchFamily="18" charset="0"/>
                      </a:rPr>
                      <m:t>)</m:t>
                    </m:r>
                    <m:r>
                      <a:rPr lang="zh-TW" altLang="en-US" sz="2800" i="1">
                        <a:solidFill>
                          <a:srgbClr val="0000FF"/>
                        </a:solidFill>
                        <a:latin typeface="Cambria Math" panose="02040503050406030204" pitchFamily="18" charset="0"/>
                        <a:cs typeface="Times New Roman" panose="02020603050405020304" pitchFamily="18" charset="0"/>
                      </a:rPr>
                      <m:t>𝛚</m:t>
                    </m:r>
                    <m:r>
                      <a:rPr lang="en-US" altLang="zh-TW" sz="2800" b="0" i="1" smtClean="0">
                        <a:solidFill>
                          <a:srgbClr val="0000FF"/>
                        </a:solidFill>
                        <a:latin typeface="Cambria Math" panose="02040503050406030204" pitchFamily="18" charset="0"/>
                        <a:cs typeface="Times New Roman" panose="02020603050405020304" pitchFamily="18" charset="0"/>
                      </a:rPr>
                      <m:t>=</m:t>
                    </m:r>
                    <m:sSup>
                      <m:sSupPr>
                        <m:ctrlPr>
                          <a:rPr lang="en-US" altLang="zh-TW" sz="2800" i="1">
                            <a:solidFill>
                              <a:srgbClr val="0000FF"/>
                            </a:solidFill>
                            <a:latin typeface="Cambria Math" panose="02040503050406030204" pitchFamily="18" charset="0"/>
                            <a:cs typeface="Times New Roman" panose="02020603050405020304" pitchFamily="18" charset="0"/>
                          </a:rPr>
                        </m:ctrlPr>
                      </m:sSupPr>
                      <m:e>
                        <m:r>
                          <a:rPr lang="en-US" altLang="zh-TW" sz="2800" b="1" i="1">
                            <a:solidFill>
                              <a:srgbClr val="0000FF"/>
                            </a:solidFill>
                            <a:latin typeface="Cambria Math" panose="02040503050406030204" pitchFamily="18" charset="0"/>
                            <a:cs typeface="Times New Roman" panose="02020603050405020304" pitchFamily="18" charset="0"/>
                          </a:rPr>
                          <m:t>𝑿</m:t>
                        </m:r>
                      </m:e>
                      <m:sup>
                        <m:r>
                          <a:rPr lang="en-US" altLang="zh-TW" sz="2800" i="1">
                            <a:solidFill>
                              <a:srgbClr val="0000FF"/>
                            </a:solidFill>
                            <a:latin typeface="Cambria Math" panose="02040503050406030204" pitchFamily="18" charset="0"/>
                            <a:cs typeface="Times New Roman" panose="02020603050405020304" pitchFamily="18" charset="0"/>
                          </a:rPr>
                          <m:t>𝑇</m:t>
                        </m:r>
                      </m:sup>
                    </m:sSup>
                    <m:r>
                      <a:rPr lang="en-US" altLang="zh-TW" sz="2800" b="1" i="1">
                        <a:solidFill>
                          <a:srgbClr val="0000FF"/>
                        </a:solidFill>
                        <a:latin typeface="Cambria Math" panose="02040503050406030204" pitchFamily="18" charset="0"/>
                        <a:cs typeface="Times New Roman" panose="02020603050405020304" pitchFamily="18" charset="0"/>
                      </a:rPr>
                      <m:t>𝒕</m:t>
                    </m:r>
                  </m:oMath>
                </a14:m>
                <a:endParaRPr lang="en-US" altLang="zh-TW" sz="2800" dirty="0">
                  <a:solidFill>
                    <a:srgbClr val="0000FF"/>
                  </a:solidFill>
                </a:endParaRPr>
              </a:p>
              <a:p>
                <a:endParaRPr lang="en-US" altLang="zh-TW" sz="2800" dirty="0"/>
              </a:p>
              <a:p>
                <a:r>
                  <a:rPr lang="en-US" altLang="zh-TW" sz="2800" dirty="0"/>
                  <a:t>      </a:t>
                </a:r>
                <a14:m>
                  <m:oMath xmlns:m="http://schemas.openxmlformats.org/officeDocument/2006/math">
                    <m:r>
                      <m:rPr>
                        <m:nor/>
                      </m:rPr>
                      <a:rPr lang="zh-TW" altLang="zh-TW" sz="2800" dirty="0">
                        <a:latin typeface="Cambria Math" panose="02040503050406030204" pitchFamily="18" charset="0"/>
                      </a:rPr>
                      <m:t>⇒</m:t>
                    </m:r>
                    <m:r>
                      <a:rPr lang="en-US" altLang="zh-TW" sz="2800" b="0" i="1" dirty="0" smtClean="0">
                        <a:latin typeface="Cambria Math" panose="02040503050406030204" pitchFamily="18" charset="0"/>
                      </a:rPr>
                      <m:t>      </m:t>
                    </m:r>
                    <m:acc>
                      <m:accPr>
                        <m:chr m:val="̂"/>
                        <m:ctrlPr>
                          <a:rPr lang="zh-TW" altLang="en-US" sz="2800" i="1" dirty="0" smtClean="0">
                            <a:solidFill>
                              <a:srgbClr val="FF0000"/>
                            </a:solidFill>
                            <a:latin typeface="Cambria Math" panose="02040503050406030204" pitchFamily="18" charset="0"/>
                          </a:rPr>
                        </m:ctrlPr>
                      </m:accPr>
                      <m:e>
                        <m:r>
                          <a:rPr lang="zh-TW" altLang="en-US" sz="2800" i="1">
                            <a:solidFill>
                              <a:srgbClr val="FF0000"/>
                            </a:solidFill>
                            <a:latin typeface="Cambria Math" panose="02040503050406030204" pitchFamily="18" charset="0"/>
                            <a:cs typeface="Times New Roman" panose="02020603050405020304" pitchFamily="18" charset="0"/>
                          </a:rPr>
                          <m:t>𝛚</m:t>
                        </m:r>
                      </m:e>
                    </m:acc>
                    <m:r>
                      <a:rPr lang="en-US" altLang="zh-TW" sz="2800" b="0" i="1" dirty="0" smtClean="0">
                        <a:solidFill>
                          <a:srgbClr val="FF0000"/>
                        </a:solidFill>
                        <a:latin typeface="Cambria Math" panose="02040503050406030204" pitchFamily="18" charset="0"/>
                      </a:rPr>
                      <m:t>=</m:t>
                    </m:r>
                    <m:sSup>
                      <m:sSupPr>
                        <m:ctrlPr>
                          <a:rPr lang="en-US" altLang="zh-TW" sz="2800" b="0" i="1" dirty="0" smtClean="0">
                            <a:solidFill>
                              <a:srgbClr val="FF0000"/>
                            </a:solidFill>
                            <a:latin typeface="Cambria Math" panose="02040503050406030204" pitchFamily="18" charset="0"/>
                          </a:rPr>
                        </m:ctrlPr>
                      </m:sSupPr>
                      <m:e>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smtClean="0">
                                <a:solidFill>
                                  <a:srgbClr val="FF0000"/>
                                </a:solidFill>
                                <a:latin typeface="Cambria Math" panose="02040503050406030204" pitchFamily="18" charset="0"/>
                                <a:cs typeface="Times New Roman" panose="02020603050405020304" pitchFamily="18" charset="0"/>
                              </a:rPr>
                              <m:t>(</m:t>
                            </m:r>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a:solidFill>
                              <a:srgbClr val="FF0000"/>
                            </a:solidFill>
                            <a:latin typeface="Cambria Math" panose="02040503050406030204" pitchFamily="18" charset="0"/>
                            <a:cs typeface="Times New Roman" panose="02020603050405020304" pitchFamily="18" charset="0"/>
                          </a:rPr>
                          <m:t>𝑿</m:t>
                        </m:r>
                        <m:r>
                          <a:rPr lang="en-US" altLang="zh-TW" sz="2800" b="1" i="1" smtClean="0">
                            <a:solidFill>
                              <a:srgbClr val="FF0000"/>
                            </a:solidFill>
                            <a:latin typeface="Cambria Math" panose="02040503050406030204" pitchFamily="18" charset="0"/>
                            <a:cs typeface="Times New Roman" panose="02020603050405020304" pitchFamily="18" charset="0"/>
                          </a:rPr>
                          <m:t>)</m:t>
                        </m:r>
                      </m:e>
                      <m:sup>
                        <m:r>
                          <a:rPr lang="en-US" altLang="zh-TW" sz="2800" b="0" i="1" dirty="0" smtClean="0">
                            <a:solidFill>
                              <a:srgbClr val="FF0000"/>
                            </a:solidFill>
                            <a:latin typeface="Cambria Math" panose="02040503050406030204" pitchFamily="18" charset="0"/>
                          </a:rPr>
                          <m:t>−1</m:t>
                        </m:r>
                      </m:sup>
                    </m:sSup>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a:solidFill>
                          <a:srgbClr val="FF0000"/>
                        </a:solidFill>
                        <a:latin typeface="Cambria Math" panose="02040503050406030204" pitchFamily="18" charset="0"/>
                        <a:cs typeface="Times New Roman" panose="02020603050405020304" pitchFamily="18" charset="0"/>
                      </a:rPr>
                      <m:t>𝒕</m:t>
                    </m:r>
                  </m:oMath>
                </a14:m>
                <a:endParaRPr lang="en-US" altLang="zh-TW" sz="2800" dirty="0">
                  <a:solidFill>
                    <a:srgbClr val="FF0000"/>
                  </a:solidFill>
                </a:endParaRPr>
              </a:p>
              <a:p>
                <a:endParaRPr lang="en-US" altLang="zh-TW" sz="2800" dirty="0"/>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Making predictions: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𝑛𝑒𝑤</m:t>
                        </m:r>
                      </m:sub>
                    </m:sSub>
                    <m:r>
                      <a:rPr lang="en-US" altLang="zh-TW" sz="2800" b="0" i="1" smtClean="0">
                        <a:latin typeface="Cambria Math" panose="02040503050406030204" pitchFamily="18" charset="0"/>
                        <a:cs typeface="Times New Roman" panose="02020603050405020304" pitchFamily="18" charset="0"/>
                      </a:rPr>
                      <m:t>=</m:t>
                    </m:r>
                    <m:sSup>
                      <m:sSupPr>
                        <m:ctrlPr>
                          <a:rPr lang="en-US" altLang="zh-TW" sz="2800" b="0" i="1" smtClean="0">
                            <a:latin typeface="Cambria Math" panose="02040503050406030204" pitchFamily="18" charset="0"/>
                            <a:cs typeface="Times New Roman" panose="02020603050405020304" pitchFamily="18" charset="0"/>
                          </a:rPr>
                        </m:ctrlPr>
                      </m:sSupPr>
                      <m:e>
                        <m:acc>
                          <m:accPr>
                            <m:chr m:val="̂"/>
                            <m:ctrlPr>
                              <a:rPr lang="zh-TW" altLang="en-US" sz="2800" i="1" dirty="0">
                                <a:solidFill>
                                  <a:srgbClr val="FF0000"/>
                                </a:solidFill>
                                <a:latin typeface="Cambria Math" panose="02040503050406030204" pitchFamily="18" charset="0"/>
                              </a:rPr>
                            </m:ctrlPr>
                          </m:accPr>
                          <m:e>
                            <m:r>
                              <a:rPr lang="zh-TW" altLang="en-US" sz="2800" i="1">
                                <a:solidFill>
                                  <a:srgbClr val="FF0000"/>
                                </a:solidFill>
                                <a:latin typeface="Cambria Math" panose="02040503050406030204" pitchFamily="18" charset="0"/>
                                <a:cs typeface="Times New Roman" panose="02020603050405020304" pitchFamily="18" charset="0"/>
                              </a:rPr>
                              <m:t>𝛚</m:t>
                            </m:r>
                          </m:e>
                        </m:acc>
                      </m:e>
                      <m:sup>
                        <m:r>
                          <a:rPr lang="en-US" altLang="zh-TW" sz="2800" b="0" i="1" smtClean="0">
                            <a:latin typeface="Cambria Math" panose="02040503050406030204" pitchFamily="18" charset="0"/>
                            <a:cs typeface="Times New Roman" panose="02020603050405020304" pitchFamily="18" charset="0"/>
                          </a:rPr>
                          <m:t>𝑇</m:t>
                        </m:r>
                      </m:sup>
                    </m:sSup>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cs typeface="Times New Roman" panose="02020603050405020304" pitchFamily="18" charset="0"/>
                          </a:rPr>
                          <m:t>𝑛𝑒𝑤</m:t>
                        </m:r>
                      </m:sub>
                    </m:sSub>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278781" y="691973"/>
                <a:ext cx="10127156" cy="6012480"/>
              </a:xfrm>
              <a:prstGeom prst="rect">
                <a:avLst/>
              </a:prstGeom>
              <a:blipFill>
                <a:blip r:embed="rId3"/>
                <a:stretch>
                  <a:fillRect l="-1084" b="-203"/>
                </a:stretch>
              </a:blipFill>
            </p:spPr>
            <p:txBody>
              <a:bodyPr/>
              <a:lstStyle/>
              <a:p>
                <a:r>
                  <a:rPr lang="zh-TW" altLang="en-US">
                    <a:noFill/>
                  </a:rPr>
                  <a:t> </a:t>
                </a:r>
              </a:p>
            </p:txBody>
          </p:sp>
        </mc:Fallback>
      </mc:AlternateContent>
      <p:pic>
        <p:nvPicPr>
          <p:cNvPr id="6" name="Picture 5"/>
          <p:cNvPicPr>
            <a:picLocks noChangeAspect="1"/>
          </p:cNvPicPr>
          <p:nvPr/>
        </p:nvPicPr>
        <p:blipFill>
          <a:blip r:embed="rId4"/>
          <a:stretch>
            <a:fillRect/>
          </a:stretch>
        </p:blipFill>
        <p:spPr>
          <a:xfrm>
            <a:off x="9697553" y="4782101"/>
            <a:ext cx="2152650" cy="1971675"/>
          </a:xfrm>
          <a:prstGeom prst="rect">
            <a:avLst/>
          </a:prstGeom>
        </p:spPr>
      </p:pic>
    </p:spTree>
    <p:extLst>
      <p:ext uri="{BB962C8B-B14F-4D97-AF65-F5344CB8AC3E}">
        <p14:creationId xmlns:p14="http://schemas.microsoft.com/office/powerpoint/2010/main" val="3412923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178637" y="107198"/>
            <a:ext cx="75842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Non-linear Response from a Linear Model</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750769" y="691973"/>
                <a:ext cx="10491537" cy="4992649"/>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Let a model be still linear in the parameters, but the function we are fitting is </a:t>
                </a:r>
                <a:r>
                  <a:rPr lang="en-US" altLang="zh-TW" sz="2800" dirty="0">
                    <a:solidFill>
                      <a:srgbClr val="FF0000"/>
                    </a:solidFill>
                    <a:latin typeface="Times New Roman" panose="02020603050405020304" pitchFamily="18" charset="0"/>
                    <a:cs typeface="Times New Roman" panose="02020603050405020304" pitchFamily="18" charset="0"/>
                  </a:rPr>
                  <a:t>quadratic</a:t>
                </a:r>
                <a:r>
                  <a:rPr lang="en-US" altLang="zh-TW" sz="2800" dirty="0">
                    <a:latin typeface="Times New Roman" panose="02020603050405020304" pitchFamily="18" charset="0"/>
                    <a:cs typeface="Times New Roman" panose="02020603050405020304" pitchFamily="18" charset="0"/>
                  </a:rPr>
                  <a:t> in the data:</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a:rPr lang="en-US" altLang="zh-TW" sz="2800" i="1">
                                    <a:latin typeface="Cambria Math" panose="02040503050406030204" pitchFamily="18" charset="0"/>
                                    <a:cs typeface="Times New Roman" panose="02020603050405020304" pitchFamily="18" charset="0"/>
                                  </a:rPr>
                                  <m:t>1</m:t>
                                </m:r>
                              </m:e>
                            </m:mr>
                            <m:m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
                        </m:e>
                      </m:d>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
                        </m:e>
                      </m:d>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b="0" i="1" smtClean="0">
                                                <a:solidFill>
                                                  <a:prstClr val="black"/>
                                                </a:solidFill>
                                                <a:latin typeface="Cambria Math" panose="02040503050406030204" pitchFamily="18" charset="0"/>
                                                <a:cs typeface="Times New Roman" panose="02020603050405020304" pitchFamily="18" charset="0"/>
                                              </a:rPr>
                                              <m:t>1</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b="0" i="1" smtClean="0">
                                                <a:solidFill>
                                                  <a:prstClr val="black"/>
                                                </a:solidFill>
                                                <a:latin typeface="Cambria Math" panose="02040503050406030204" pitchFamily="18" charset="0"/>
                                                <a:cs typeface="Times New Roman" panose="02020603050405020304" pitchFamily="18" charset="0"/>
                                              </a:rPr>
                                              <m:t>1</m:t>
                                            </m:r>
                                          </m:e>
                                        </m:mr>
                                      </m:m>
                                    </m:e>
                                  </m:mr>
                                </m:m>
                              </m:e>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1</m:t>
                                                </m:r>
                                              </m:sub>
                                            </m:sSub>
                                          </m:e>
                                        </m:mr>
                                        <m:m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2</m:t>
                                                </m:r>
                                              </m:sub>
                                            </m:sSub>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𝑁</m:t>
                                                </m:r>
                                              </m:sub>
                                            </m:sSub>
                                          </m:e>
                                        </m:mr>
                                      </m:m>
                                    </m:e>
                                  </m:mr>
                                </m:m>
                              </m:e>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
                                    </m:e>
                                  </m:mr>
                                </m:m>
                              </m:e>
                            </m:mr>
                          </m:m>
                        </m:e>
                      </m:d>
                      <m:r>
                        <a:rPr lang="en-US" altLang="zh-TW" sz="2800" b="0" i="1" smtClean="0">
                          <a:solidFill>
                            <a:prstClr val="black"/>
                          </a:solidFill>
                          <a:latin typeface="Cambria Math" panose="02040503050406030204" pitchFamily="18" charset="0"/>
                          <a:cs typeface="Times New Roman" panose="02020603050405020304" pitchFamily="18" charset="0"/>
                        </a:rPr>
                        <m:t>,</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e>
                            </m:mr>
                            <m:m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mr>
                            <m:mr>
                              <m:e>
                                <m:sSub>
                                  <m:sSubPr>
                                    <m:ctrlPr>
                                      <a:rPr lang="en-US" altLang="zh-TW" sz="2800" i="1" smtClean="0">
                                        <a:solidFill>
                                          <a:prstClr val="black"/>
                                        </a:solidFill>
                                        <a:latin typeface="Cambria Math" panose="02040503050406030204" pitchFamily="18" charset="0"/>
                                        <a:cs typeface="Times New Roman" panose="02020603050405020304" pitchFamily="18" charset="0"/>
                                      </a:rPr>
                                    </m:ctrlPr>
                                  </m:sSubPr>
                                  <m:e>
                                    <m:r>
                                      <a:rPr lang="zh-TW" altLang="en-US" sz="2800" i="1" smtClean="0">
                                        <a:solidFill>
                                          <a:prstClr val="black"/>
                                        </a:solidFill>
                                        <a:latin typeface="Cambria Math" panose="02040503050406030204" pitchFamily="18" charset="0"/>
                                        <a:cs typeface="Times New Roman" panose="02020603050405020304" pitchFamily="18" charset="0"/>
                                      </a:rPr>
                                      <m:t>𝜔</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Sub>
                              </m:e>
                            </m:mr>
                          </m:m>
                        </m:e>
                      </m:d>
                      <m:r>
                        <a:rPr lang="en-US" altLang="zh-TW" sz="2800">
                          <a:solidFill>
                            <a:prstClr val="black"/>
                          </a:solidFill>
                          <a:latin typeface="Cambria Math" panose="02040503050406030204" pitchFamily="18" charset="0"/>
                          <a:cs typeface="Times New Roman" panose="02020603050405020304" pitchFamily="18" charset="0"/>
                        </a:rPr>
                        <m:t>,</m:t>
                      </m:r>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zh-TW" sz="2800" dirty="0">
                          <a:latin typeface="Cambria Math" panose="02040503050406030204" pitchFamily="18" charset="0"/>
                        </a:rPr>
                        <m:t>⇒</m:t>
                      </m:r>
                      <m:r>
                        <m:rPr>
                          <m:nor/>
                        </m:rPr>
                        <a:rPr lang="en-US" altLang="zh-TW" sz="2800" dirty="0">
                          <a:latin typeface="Cambria Math" panose="02040503050406030204" pitchFamily="18" charset="0"/>
                        </a:rPr>
                        <m:t>  </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zh-TW" altLang="en-US" sz="2800" i="1">
                                  <a:solidFill>
                                    <a:prstClr val="black"/>
                                  </a:solidFill>
                                  <a:latin typeface="Cambria Math" panose="02040503050406030204" pitchFamily="18" charset="0"/>
                                  <a:cs typeface="Times New Roman" panose="02020603050405020304" pitchFamily="18" charset="0"/>
                                </a:rPr>
                                <m:t>𝜔</m:t>
                              </m:r>
                            </m:e>
                            <m:sub>
                              <m:r>
                                <a:rPr lang="en-US" altLang="zh-TW" sz="2800" i="1">
                                  <a:solidFill>
                                    <a:prstClr val="black"/>
                                  </a:solidFill>
                                  <a:latin typeface="Cambria Math" panose="02040503050406030204" pitchFamily="18" charset="0"/>
                                  <a:cs typeface="Times New Roman" panose="02020603050405020304" pitchFamily="18" charset="0"/>
                                </a:rPr>
                                <m:t>2</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b="0" i="1" smtClean="0">
                          <a:solidFill>
                            <a:prstClr val="black"/>
                          </a:solidFill>
                          <a:latin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zh-TW" altLang="en-US" sz="2800" i="1">
                              <a:solidFill>
                                <a:prstClr val="black"/>
                              </a:solidFill>
                              <a:latin typeface="Cambria Math" panose="02040503050406030204" pitchFamily="18" charset="0"/>
                              <a:cs typeface="Times New Roman" panose="02020603050405020304" pitchFamily="18" charset="0"/>
                            </a:rPr>
                            <m:t>𝜔</m:t>
                          </m:r>
                        </m:e>
                        <m:sub>
                          <m:r>
                            <a:rPr lang="en-US" altLang="zh-TW" sz="2800" i="1">
                              <a:solidFill>
                                <a:prstClr val="black"/>
                              </a:solidFill>
                              <a:latin typeface="Cambria Math" panose="02040503050406030204" pitchFamily="18" charset="0"/>
                              <a:cs typeface="Times New Roman" panose="02020603050405020304" pitchFamily="18" charset="0"/>
                            </a:rPr>
                            <m:t>2</m:t>
                          </m:r>
                        </m:sub>
                      </m:sSub>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r>
                        <a:rPr lang="en-US" altLang="zh-TW" sz="2800" b="0" i="1" smtClean="0">
                          <a:solidFill>
                            <a:prstClr val="black"/>
                          </a:solidFill>
                          <a:latin typeface="Cambria Math" panose="02040503050406030204" pitchFamily="18" charset="0"/>
                          <a:cs typeface="Times New Roman" panose="02020603050405020304" pitchFamily="18" charset="0"/>
                        </a:rPr>
                        <m:t>=</m:t>
                      </m:r>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𝑛</m:t>
                          </m:r>
                        </m:sub>
                      </m:sSub>
                    </m:oMath>
                  </m:oMathPara>
                </a14:m>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750769" y="691973"/>
                <a:ext cx="10491537" cy="4992649"/>
              </a:xfrm>
              <a:prstGeom prst="rect">
                <a:avLst/>
              </a:prstGeom>
              <a:blipFill>
                <a:blip r:embed="rId2"/>
                <a:stretch>
                  <a:fillRect l="-1046" t="-13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49063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994609" y="1755356"/>
            <a:ext cx="6010275" cy="4791075"/>
          </a:xfrm>
          <a:prstGeom prst="rect">
            <a:avLst/>
          </a:prstGeom>
        </p:spPr>
      </p:pic>
      <p:sp>
        <p:nvSpPr>
          <p:cNvPr id="5" name="Rectangle 4"/>
          <p:cNvSpPr/>
          <p:nvPr/>
        </p:nvSpPr>
        <p:spPr>
          <a:xfrm>
            <a:off x="2178637" y="107198"/>
            <a:ext cx="75842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Non-linear Response from a Linear Model</a:t>
            </a:r>
            <a:endParaRPr lang="zh-TW" altLang="en-US" sz="32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97817" y="745817"/>
            <a:ext cx="10003858" cy="954107"/>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Example of linear (dashed) and quadratic (solid) models fitted to a dataset generated from a quadratic function.</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826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178637" y="107198"/>
            <a:ext cx="75842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Non-linear Response from a Linear Model</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96660" y="691973"/>
                <a:ext cx="10844029" cy="4384342"/>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More generally, for a Kth order </a:t>
                </a:r>
                <a:r>
                  <a:rPr lang="en-US" altLang="zh-TW" sz="2800" dirty="0">
                    <a:solidFill>
                      <a:srgbClr val="FF0000"/>
                    </a:solidFill>
                    <a:latin typeface="Times New Roman" panose="02020603050405020304" pitchFamily="18" charset="0"/>
                    <a:cs typeface="Times New Roman" panose="02020603050405020304" pitchFamily="18" charset="0"/>
                  </a:rPr>
                  <a:t>polynomial</a:t>
                </a:r>
                <a:r>
                  <a:rPr lang="en-US" altLang="zh-TW" sz="2800" dirty="0">
                    <a:latin typeface="Times New Roman" panose="02020603050405020304" pitchFamily="18" charset="0"/>
                    <a:cs typeface="Times New Roman" panose="02020603050405020304" pitchFamily="18" charset="0"/>
                  </a:rPr>
                  <a:t>, the augmented data matrix</a:t>
                </a:r>
              </a:p>
              <a:p>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0</m:t>
                                          </m:r>
                                        </m:sup>
                                      </m:sSubSup>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1</m:t>
                                          </m:r>
                                        </m:sup>
                                      </m:sSubSup>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𝐾</m:t>
                                          </m:r>
                                        </m:sup>
                                      </m:sSubSup>
                                    </m:e>
                                  </m:mr>
                                </m:m>
                              </m:e>
                            </m:mr>
                          </m:m>
                        </m:e>
                      </m:d>
                      <m:r>
                        <a:rPr lang="en-US" altLang="zh-TW" sz="2800" i="1">
                          <a:solidFill>
                            <a:prstClr val="black"/>
                          </a:solidFill>
                          <a:latin typeface="Cambria Math" panose="02040503050406030204" pitchFamily="18" charset="0"/>
                          <a:cs typeface="Times New Roman" panose="02020603050405020304" pitchFamily="18" charset="0"/>
                        </a:rPr>
                        <m:t>,</m:t>
                      </m:r>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up>
                          <m:r>
                            <a:rPr lang="en-US" altLang="zh-TW" sz="2800" i="1">
                              <a:solidFill>
                                <a:prstClr val="black"/>
                              </a:solidFill>
                              <a:latin typeface="Cambria Math" panose="02040503050406030204" pitchFamily="18" charset="0"/>
                              <a:cs typeface="Times New Roman" panose="02020603050405020304" pitchFamily="18" charset="0"/>
                            </a:rPr>
                            <m:t>0</m:t>
                          </m:r>
                        </m:sup>
                      </m:sSubSup>
                      <m:r>
                        <a:rPr lang="en-US" altLang="zh-TW" sz="2800" b="1" i="1" smtClean="0">
                          <a:solidFill>
                            <a:prstClr val="black"/>
                          </a:solidFill>
                          <a:latin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cs typeface="Times New Roman" panose="02020603050405020304" pitchFamily="18" charset="0"/>
                        </a:rPr>
                        <m:t>1</m:t>
                      </m:r>
                      <m:r>
                        <a:rPr lang="en-US" altLang="zh-TW" sz="2800" b="1" i="1" smtClean="0">
                          <a:solidFill>
                            <a:prstClr val="black"/>
                          </a:solidFill>
                          <a:latin typeface="Cambria Math" panose="02040503050406030204" pitchFamily="18" charset="0"/>
                          <a:cs typeface="Times New Roman" panose="02020603050405020304" pitchFamily="18" charset="0"/>
                        </a:rPr>
                        <m:t>, </m:t>
                      </m:r>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2</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𝑁</m:t>
                                          </m:r>
                                        </m:sub>
                                        <m:sup>
                                          <m:r>
                                            <a:rPr lang="en-US" altLang="zh-TW" sz="2800" i="1">
                                              <a:solidFill>
                                                <a:prstClr val="black"/>
                                              </a:solidFill>
                                              <a:latin typeface="Cambria Math" panose="02040503050406030204" pitchFamily="18" charset="0"/>
                                              <a:cs typeface="Times New Roman" panose="02020603050405020304" pitchFamily="18" charset="0"/>
                                            </a:rPr>
                                            <m:t>𝑇</m:t>
                                          </m:r>
                                        </m:sup>
                                      </m:sSubSup>
                                    </m:e>
                                  </m:mr>
                                </m:m>
                              </m:e>
                            </m:mr>
                          </m:m>
                        </m:e>
                      </m:d>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0</m:t>
                                                </m:r>
                                              </m:sup>
                                            </m:sSubSup>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b="0" i="1" smtClean="0">
                                                    <a:solidFill>
                                                      <a:prstClr val="black"/>
                                                    </a:solidFill>
                                                    <a:latin typeface="Cambria Math" panose="02040503050406030204" pitchFamily="18" charset="0"/>
                                                    <a:cs typeface="Times New Roman" panose="02020603050405020304" pitchFamily="18" charset="0"/>
                                                  </a:rPr>
                                                  <m:t>0</m:t>
                                                </m:r>
                                              </m:sup>
                                            </m:sSubSup>
                                          </m:e>
                                        </m:mr>
                                      </m:m>
                                    </m:e>
                                  </m:mr>
                                  <m:mr>
                                    <m:e>
                                      <m:m>
                                        <m:mPr>
                                          <m:mcs>
                                            <m:mc>
                                              <m:mcPr>
                                                <m:count m:val="1"/>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smtClean="0">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b="0" i="1" smtClean="0">
                                                    <a:solidFill>
                                                      <a:prstClr val="black"/>
                                                    </a:solidFill>
                                                    <a:latin typeface="Cambria Math" panose="02040503050406030204" pitchFamily="18" charset="0"/>
                                                    <a:cs typeface="Times New Roman" panose="02020603050405020304" pitchFamily="18" charset="0"/>
                                                  </a:rPr>
                                                  <m:t>0</m:t>
                                                </m:r>
                                              </m:sup>
                                            </m:sSubSup>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1</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b="0" i="1" smtClean="0">
                                                    <a:solidFill>
                                                      <a:prstClr val="black"/>
                                                    </a:solidFill>
                                                    <a:latin typeface="Cambria Math" panose="02040503050406030204" pitchFamily="18" charset="0"/>
                                                    <a:cs typeface="Times New Roman" panose="02020603050405020304" pitchFamily="18" charset="0"/>
                                                  </a:rPr>
                                                  <m:t>1</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b="0" i="1" smtClean="0">
                                                    <a:solidFill>
                                                      <a:prstClr val="black"/>
                                                    </a:solidFill>
                                                    <a:latin typeface="Cambria Math" panose="02040503050406030204" pitchFamily="18" charset="0"/>
                                                    <a:cs typeface="Times New Roman" panose="02020603050405020304" pitchFamily="18" charset="0"/>
                                                  </a:rPr>
                                                  <m:t>1</m:t>
                                                </m:r>
                                              </m:sup>
                                            </m:sSubSup>
                                          </m:e>
                                        </m:mr>
                                      </m:m>
                                    </m:e>
                                  </m:mr>
                                </m:m>
                              </m:e>
                              <m:e>
                                <m:m>
                                  <m:mPr>
                                    <m:mcs>
                                      <m:mc>
                                        <m:mcPr>
                                          <m:count m:val="3"/>
                                          <m:mcJc m:val="center"/>
                                        </m:mcPr>
                                      </m:mc>
                                    </m:mcs>
                                    <m:ctrlPr>
                                      <a:rPr lang="en-US" altLang="zh-TW" sz="2800" i="1" smtClean="0">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b="0" i="1" smtClean="0">
                                                          <a:solidFill>
                                                            <a:prstClr val="black"/>
                                                          </a:solidFill>
                                                          <a:latin typeface="Cambria Math" panose="02040503050406030204" pitchFamily="18" charset="0"/>
                                                          <a:cs typeface="Times New Roman" panose="02020603050405020304" pitchFamily="18" charset="0"/>
                                                        </a:rPr>
                                                        <m:t>2</m:t>
                                                      </m:r>
                                                    </m:sup>
                                                  </m:sSubSup>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𝐾</m:t>
                                                      </m:r>
                                                    </m:sup>
                                                  </m:sSubSup>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up>
                                                      <m:r>
                                                        <a:rPr lang="en-US" altLang="zh-TW" sz="2800" b="0" i="1" smtClean="0">
                                                          <a:solidFill>
                                                            <a:prstClr val="black"/>
                                                          </a:solidFill>
                                                          <a:latin typeface="Cambria Math" panose="02040503050406030204" pitchFamily="18" charset="0"/>
                                                          <a:cs typeface="Times New Roman" panose="02020603050405020304" pitchFamily="18" charset="0"/>
                                                        </a:rPr>
                                                        <m:t>𝐾</m:t>
                                                      </m:r>
                                                    </m:sup>
                                                  </m:sSubSup>
                                                </m:e>
                                              </m:mr>
                                            </m:m>
                                          </m:e>
                                        </m:mr>
                                        <m:mr>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m:rPr>
                                                      <m:brk m:alnAt="7"/>
                                                    </m:r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b="0" i="1" smtClean="0">
                                                          <a:solidFill>
                                                            <a:prstClr val="black"/>
                                                          </a:solidFill>
                                                          <a:latin typeface="Cambria Math" panose="02040503050406030204" pitchFamily="18" charset="0"/>
                                                          <a:cs typeface="Times New Roman" panose="02020603050405020304" pitchFamily="18" charset="0"/>
                                                        </a:rPr>
                                                        <m:t>𝑥</m:t>
                                                      </m:r>
                                                    </m:e>
                                                    <m:sub>
                                                      <m:r>
                                                        <a:rPr lang="en-US" altLang="zh-TW" sz="2800" b="0" i="1" smtClean="0">
                                                          <a:solidFill>
                                                            <a:prstClr val="black"/>
                                                          </a:solidFill>
                                                          <a:latin typeface="Cambria Math" panose="02040503050406030204" pitchFamily="18" charset="0"/>
                                                          <a:cs typeface="Times New Roman" panose="02020603050405020304" pitchFamily="18" charset="0"/>
                                                        </a:rPr>
                                                        <m:t>𝑁</m:t>
                                                      </m:r>
                                                    </m:sub>
                                                    <m:sup>
                                                      <m:r>
                                                        <a:rPr lang="en-US" altLang="zh-TW" sz="2800" b="0" i="1" smtClean="0">
                                                          <a:solidFill>
                                                            <a:prstClr val="black"/>
                                                          </a:solidFill>
                                                          <a:latin typeface="Cambria Math" panose="02040503050406030204" pitchFamily="18" charset="0"/>
                                                          <a:cs typeface="Times New Roman" panose="02020603050405020304" pitchFamily="18" charset="0"/>
                                                        </a:rPr>
                                                        <m:t>𝐾</m:t>
                                                      </m:r>
                                                    </m:sup>
                                                  </m:sSubSup>
                                                </m:e>
                                              </m:mr>
                                            </m:m>
                                          </m:e>
                                        </m:mr>
                                      </m:m>
                                    </m:e>
                                  </m:mr>
                                </m:m>
                              </m:e>
                            </m:mr>
                          </m:m>
                        </m:e>
                      </m:d>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zh-TW" altLang="zh-TW" sz="2800" dirty="0">
                          <a:latin typeface="Cambria Math" panose="02040503050406030204" pitchFamily="18" charset="0"/>
                        </a:rPr>
                        <m:t>⇒</m:t>
                      </m:r>
                      <m:r>
                        <m:rPr>
                          <m:nor/>
                        </m:rPr>
                        <a:rPr lang="en-US" altLang="zh-TW" sz="2800" dirty="0">
                          <a:latin typeface="Cambria Math" panose="02040503050406030204" pitchFamily="18" charset="0"/>
                        </a:rPr>
                        <m:t>  </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b="0" i="1" smtClean="0">
                                  <a:latin typeface="Cambria Math" panose="02040503050406030204" pitchFamily="18" charset="0"/>
                                  <a:cs typeface="Times New Roman" panose="02020603050405020304" pitchFamily="18" charset="0"/>
                                </a:rPr>
                                <m:t>𝐾</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up>
                          <m:r>
                            <a:rPr lang="en-US" altLang="zh-TW" sz="2800" i="1">
                              <a:solidFill>
                                <a:prstClr val="black"/>
                              </a:solidFill>
                              <a:latin typeface="Cambria Math" panose="02040503050406030204" pitchFamily="18" charset="0"/>
                              <a:cs typeface="Times New Roman" panose="02020603050405020304" pitchFamily="18" charset="0"/>
                            </a:rPr>
                            <m:t>0</m:t>
                          </m:r>
                        </m:sup>
                      </m:sSubSup>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1</m:t>
                          </m:r>
                        </m:sup>
                      </m:sSubSup>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𝐾</m:t>
                          </m:r>
                        </m:sub>
                      </m:sSub>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up>
                          <m:r>
                            <a:rPr lang="en-US" altLang="zh-TW" sz="2800" i="1">
                              <a:solidFill>
                                <a:prstClr val="black"/>
                              </a:solidFill>
                              <a:latin typeface="Cambria Math" panose="02040503050406030204" pitchFamily="18" charset="0"/>
                              <a:cs typeface="Times New Roman" panose="02020603050405020304" pitchFamily="18" charset="0"/>
                            </a:rPr>
                            <m:t>𝐾</m:t>
                          </m:r>
                        </m:sup>
                      </m:sSubSup>
                      <m:r>
                        <a:rPr lang="en-US" altLang="zh-TW" sz="2800" i="1">
                          <a:latin typeface="Cambria Math" panose="02040503050406030204" pitchFamily="18" charset="0"/>
                          <a:cs typeface="Times New Roman" panose="02020603050405020304" pitchFamily="18" charset="0"/>
                        </a:rPr>
                        <m:t>=</m:t>
                      </m:r>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cs typeface="Times New Roman" panose="02020603050405020304" pitchFamily="18" charset="0"/>
                            </a:rPr>
                            <m:t>=0</m:t>
                          </m:r>
                        </m:sub>
                        <m:sup>
                          <m:r>
                            <a:rPr lang="en-US" altLang="zh-TW" sz="2800" b="0" i="1" smtClean="0">
                              <a:latin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b="0" i="1" smtClean="0">
                                  <a:latin typeface="Cambria Math" panose="02040503050406030204" pitchFamily="18" charset="0"/>
                                  <a:cs typeface="Times New Roman" panose="02020603050405020304" pitchFamily="18" charset="0"/>
                                </a:rPr>
                                <m:t>𝑘</m:t>
                              </m:r>
                            </m:sub>
                          </m:sSub>
                          <m:sSubSup>
                            <m:sSubSupPr>
                              <m:ctrlPr>
                                <a:rPr lang="en-US" altLang="zh-TW" sz="2800" i="1">
                                  <a:solidFill>
                                    <a:prstClr val="black"/>
                                  </a:solidFill>
                                  <a:latin typeface="Cambria Math" panose="02040503050406030204" pitchFamily="18" charset="0"/>
                                  <a:cs typeface="Times New Roman" panose="02020603050405020304" pitchFamily="18" charset="0"/>
                                </a:rPr>
                              </m:ctrlPr>
                            </m:sSubSupPr>
                            <m:e>
                              <m:r>
                                <a:rPr lang="en-US" altLang="zh-TW" sz="2800" i="1">
                                  <a:solidFill>
                                    <a:prstClr val="black"/>
                                  </a:solidFill>
                                  <a:latin typeface="Cambria Math" panose="02040503050406030204" pitchFamily="18" charset="0"/>
                                  <a:cs typeface="Times New Roman" panose="02020603050405020304" pitchFamily="18" charset="0"/>
                                </a:rPr>
                                <m:t>𝑥</m:t>
                              </m:r>
                            </m:e>
                            <m:sub>
                              <m:r>
                                <a:rPr lang="en-US" altLang="zh-TW" sz="2800" i="1">
                                  <a:solidFill>
                                    <a:prstClr val="black"/>
                                  </a:solidFill>
                                  <a:latin typeface="Cambria Math" panose="02040503050406030204" pitchFamily="18" charset="0"/>
                                  <a:cs typeface="Times New Roman" panose="02020603050405020304" pitchFamily="18" charset="0"/>
                                </a:rPr>
                                <m:t>𝑛</m:t>
                              </m:r>
                            </m:sub>
                            <m:sup>
                              <m:r>
                                <a:rPr lang="en-US" altLang="zh-TW" sz="2800" b="0" i="1" smtClean="0">
                                  <a:solidFill>
                                    <a:prstClr val="black"/>
                                  </a:solidFill>
                                  <a:latin typeface="Cambria Math" panose="02040503050406030204" pitchFamily="18" charset="0"/>
                                  <a:cs typeface="Times New Roman" panose="02020603050405020304" pitchFamily="18" charset="0"/>
                                </a:rPr>
                                <m:t>𝑘</m:t>
                              </m:r>
                            </m:sup>
                          </m:sSubSup>
                        </m:e>
                      </m:nary>
                    </m:oMath>
                  </m:oMathPara>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96660" y="691973"/>
                <a:ext cx="10844029" cy="4384342"/>
              </a:xfrm>
              <a:prstGeom prst="rect">
                <a:avLst/>
              </a:prstGeom>
              <a:blipFill>
                <a:blip r:embed="rId2"/>
                <a:stretch>
                  <a:fillRect l="-1012" t="-1530" r="-1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675844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48880" y="107198"/>
            <a:ext cx="11545725"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Eighth-order Polynomial Fitted to the Olympic 100m men's Data</a:t>
            </a:r>
            <a:endParaRPr lang="zh-TW" altLang="en-US"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099335" y="2270691"/>
            <a:ext cx="5793406" cy="4467945"/>
          </a:xfrm>
          <a:prstGeom prst="rect">
            <a:avLst/>
          </a:prstGeom>
        </p:spPr>
      </p:pic>
      <p:sp>
        <p:nvSpPr>
          <p:cNvPr id="6" name="Rectangle 5"/>
          <p:cNvSpPr/>
          <p:nvPr/>
        </p:nvSpPr>
        <p:spPr>
          <a:xfrm>
            <a:off x="378092" y="691973"/>
            <a:ext cx="11509108" cy="1569660"/>
          </a:xfrm>
          <a:prstGeom prst="rect">
            <a:avLst/>
          </a:prstGeom>
        </p:spPr>
        <p:txBody>
          <a:bodyPr wrap="square">
            <a:spAutoFit/>
          </a:bodyPr>
          <a:lstStyle/>
          <a:p>
            <a:pPr marL="342900" indent="-34290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The 8th-order polynomial gets closer to the observed data than the 1st-order polynomial (original model): a lower value of the loss function: </a:t>
            </a:r>
            <a:r>
              <a:rPr lang="en-US" altLang="zh-TW" sz="2400" i="1" dirty="0">
                <a:latin typeface="Times New Roman" panose="02020603050405020304" pitchFamily="18" charset="0"/>
                <a:cs typeface="Times New Roman" panose="02020603050405020304" pitchFamily="18" charset="0"/>
              </a:rPr>
              <a:t>L</a:t>
            </a:r>
            <a:r>
              <a:rPr lang="en-US" altLang="zh-TW" sz="2400" baseline="30000" dirty="0">
                <a:latin typeface="Times New Roman" panose="02020603050405020304" pitchFamily="18" charset="0"/>
                <a:cs typeface="Times New Roman" panose="02020603050405020304" pitchFamily="18" charset="0"/>
              </a:rPr>
              <a:t>8</a:t>
            </a:r>
            <a:r>
              <a:rPr lang="en-US" altLang="zh-TW" sz="2400" dirty="0">
                <a:latin typeface="Times New Roman" panose="02020603050405020304" pitchFamily="18" charset="0"/>
                <a:cs typeface="Times New Roman" panose="02020603050405020304" pitchFamily="18" charset="0"/>
              </a:rPr>
              <a:t> = 0.459 &lt; </a:t>
            </a:r>
            <a:r>
              <a:rPr lang="en-US" altLang="zh-TW" sz="2400" i="1" dirty="0">
                <a:latin typeface="Times New Roman" panose="02020603050405020304" pitchFamily="18" charset="0"/>
                <a:cs typeface="Times New Roman" panose="02020603050405020304" pitchFamily="18" charset="0"/>
              </a:rPr>
              <a:t>L</a:t>
            </a:r>
            <a:r>
              <a:rPr lang="en-US" altLang="zh-TW" sz="2400" baseline="30000" dirty="0">
                <a:latin typeface="Times New Roman" panose="02020603050405020304" pitchFamily="18" charset="0"/>
                <a:cs typeface="Times New Roman" panose="02020603050405020304" pitchFamily="18" charset="0"/>
              </a:rPr>
              <a:t>1</a:t>
            </a:r>
            <a:r>
              <a:rPr lang="en-US" altLang="zh-TW" sz="2400" dirty="0">
                <a:latin typeface="Times New Roman" panose="02020603050405020304" pitchFamily="18" charset="0"/>
                <a:cs typeface="Times New Roman" panose="02020603050405020304" pitchFamily="18" charset="0"/>
              </a:rPr>
              <a:t> = 1.358</a:t>
            </a:r>
          </a:p>
          <a:p>
            <a:pPr marL="342900" indent="-34290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Predictions (dashed line) do not look sensible, particularly outside the range of the observed data.</a:t>
            </a:r>
            <a:endParaRPr lang="zh-TW" altLang="en-US" sz="2400" dirty="0">
              <a:latin typeface="Times New Roman" panose="02020603050405020304" pitchFamily="18" charset="0"/>
              <a:cs typeface="Times New Roman" panose="02020603050405020304" pitchFamily="18" charset="0"/>
            </a:endParaRPr>
          </a:p>
        </p:txBody>
      </p:sp>
      <p:sp>
        <p:nvSpPr>
          <p:cNvPr id="7" name="Oval 6"/>
          <p:cNvSpPr/>
          <p:nvPr/>
        </p:nvSpPr>
        <p:spPr>
          <a:xfrm>
            <a:off x="8056345" y="3763478"/>
            <a:ext cx="760396" cy="22908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863112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3032100" y="107198"/>
            <a:ext cx="556896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MATLAB script: </a:t>
            </a:r>
            <a:r>
              <a:rPr lang="en-US" altLang="zh-TW" sz="3200" b="1" dirty="0" err="1">
                <a:latin typeface="Times New Roman" panose="02020603050405020304" pitchFamily="18" charset="0"/>
                <a:cs typeface="Times New Roman" panose="02020603050405020304" pitchFamily="18" charset="0"/>
              </a:rPr>
              <a:t>olymppoly.m</a:t>
            </a:r>
            <a:endParaRPr lang="zh-TW" altLang="en-US" sz="32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64143" y="671691"/>
            <a:ext cx="9692639" cy="6186309"/>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olymppoly.m</a:t>
            </a:r>
            <a:r>
              <a:rPr lang="en-US" altLang="zh-TW" dirty="0">
                <a:solidFill>
                  <a:srgbClr val="028009"/>
                </a:solidFill>
                <a:latin typeface="Courier New" panose="02070309020205020404" pitchFamily="49" charset="0"/>
              </a:rPr>
              <a:t>  From A First Course in Machine Learning, Chapter 1.</a:t>
            </a:r>
          </a:p>
          <a:p>
            <a:r>
              <a:rPr lang="en-US" altLang="zh-TW" dirty="0" err="1">
                <a:solidFill>
                  <a:srgbClr val="000000"/>
                </a:solidFill>
                <a:latin typeface="Courier New" panose="02070309020205020404" pitchFamily="49" charset="0"/>
              </a:rPr>
              <a:t>clc;clear</a:t>
            </a:r>
            <a:r>
              <a:rPr lang="en-US" altLang="zh-TW" dirty="0">
                <a:solidFill>
                  <a:srgbClr val="000000"/>
                </a:solidFill>
                <a:latin typeface="Courier New" panose="02070309020205020404" pitchFamily="49" charset="0"/>
              </a:rPr>
              <a:t> </a:t>
            </a:r>
            <a:r>
              <a:rPr lang="en-US" altLang="zh-TW" dirty="0" err="1">
                <a:solidFill>
                  <a:srgbClr val="AA04F9"/>
                </a:solidFill>
                <a:latin typeface="Courier New" panose="02070309020205020404" pitchFamily="49" charset="0"/>
              </a:rPr>
              <a:t>all</a:t>
            </a:r>
            <a:r>
              <a:rPr lang="en-US" altLang="zh-TW" dirty="0" err="1">
                <a:solidFill>
                  <a:srgbClr val="000000"/>
                </a:solidFill>
                <a:latin typeface="Courier New" panose="02070309020205020404" pitchFamily="49" charset="0"/>
              </a:rPr>
              <a:t>;close</a:t>
            </a:r>
            <a:r>
              <a:rPr lang="en-US" altLang="zh-TW" dirty="0">
                <a:solidFill>
                  <a:srgbClr val="000000"/>
                </a:solidFill>
                <a:latin typeface="Courier New" panose="02070309020205020404" pitchFamily="49" charset="0"/>
              </a:rPr>
              <a:t>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a:t>
            </a:r>
          </a:p>
          <a:p>
            <a:r>
              <a:rPr lang="en-US" altLang="zh-TW" dirty="0">
                <a:solidFill>
                  <a:srgbClr val="028009"/>
                </a:solidFill>
                <a:latin typeface="Courier New" panose="02070309020205020404" pitchFamily="49" charset="0"/>
              </a:rPr>
              <a:t>%% Load the Olympic data and extract the </a:t>
            </a:r>
            <a:r>
              <a:rPr lang="en-US" altLang="zh-TW" dirty="0" err="1">
                <a:solidFill>
                  <a:srgbClr val="028009"/>
                </a:solidFill>
                <a:latin typeface="Courier New" panose="02070309020205020404" pitchFamily="49" charset="0"/>
              </a:rPr>
              <a:t>mens</a:t>
            </a:r>
            <a:r>
              <a:rPr lang="en-US" altLang="zh-TW" dirty="0">
                <a:solidFill>
                  <a:srgbClr val="028009"/>
                </a:solidFill>
                <a:latin typeface="Courier New" panose="02070309020205020404" pitchFamily="49" charset="0"/>
              </a:rPr>
              <a:t> 100m data</a:t>
            </a:r>
          </a:p>
          <a:p>
            <a:r>
              <a:rPr lang="en-US" altLang="zh-TW" dirty="0">
                <a:solidFill>
                  <a:srgbClr val="000000"/>
                </a:solidFill>
                <a:latin typeface="Courier New" panose="02070309020205020404" pitchFamily="49" charset="0"/>
              </a:rPr>
              <a:t>load </a:t>
            </a:r>
            <a:r>
              <a:rPr lang="en-US" altLang="zh-TW" dirty="0">
                <a:solidFill>
                  <a:srgbClr val="AA04F9"/>
                </a:solidFill>
                <a:latin typeface="Courier New" panose="02070309020205020404" pitchFamily="49" charset="0"/>
              </a:rPr>
              <a:t>../data/</a:t>
            </a:r>
            <a:r>
              <a:rPr lang="en-US" altLang="zh-TW" dirty="0" err="1">
                <a:solidFill>
                  <a:srgbClr val="AA04F9"/>
                </a:solidFill>
                <a:latin typeface="Courier New" panose="02070309020205020404" pitchFamily="49" charset="0"/>
              </a:rPr>
              <a:t>olympics</a:t>
            </a:r>
            <a:r>
              <a:rPr lang="en-US" altLang="zh-TW" dirty="0">
                <a:solidFill>
                  <a:srgbClr val="AA04F9"/>
                </a:solidFill>
                <a:latin typeface="Courier New" panose="02070309020205020404" pitchFamily="49" charset="0"/>
              </a:rPr>
              <a:t>/male100.csv</a:t>
            </a:r>
          </a:p>
          <a:p>
            <a:r>
              <a:rPr lang="en-US" altLang="zh-TW" dirty="0">
                <a:solidFill>
                  <a:srgbClr val="000000"/>
                </a:solidFill>
                <a:latin typeface="Courier New" panose="02070309020205020404" pitchFamily="49" charset="0"/>
              </a:rPr>
              <a:t>x = male100(:,1); </a:t>
            </a:r>
            <a:r>
              <a:rPr lang="en-US" altLang="zh-TW" dirty="0">
                <a:solidFill>
                  <a:srgbClr val="028009"/>
                </a:solidFill>
                <a:latin typeface="Courier New" panose="02070309020205020404" pitchFamily="49" charset="0"/>
              </a:rPr>
              <a:t>% Olympic years</a:t>
            </a:r>
          </a:p>
          <a:p>
            <a:r>
              <a:rPr lang="en-US" altLang="zh-TW" dirty="0">
                <a:solidFill>
                  <a:srgbClr val="000000"/>
                </a:solidFill>
                <a:latin typeface="Courier New" panose="02070309020205020404" pitchFamily="49" charset="0"/>
              </a:rPr>
              <a:t>t = male100(:,2); </a:t>
            </a:r>
            <a:r>
              <a:rPr lang="en-US" altLang="zh-TW" dirty="0">
                <a:solidFill>
                  <a:srgbClr val="028009"/>
                </a:solidFill>
                <a:latin typeface="Courier New" panose="02070309020205020404" pitchFamily="49" charset="0"/>
              </a:rPr>
              <a:t>% Winning times</a:t>
            </a:r>
          </a:p>
          <a:p>
            <a:r>
              <a:rPr lang="en-US" altLang="zh-TW" dirty="0">
                <a:solidFill>
                  <a:srgbClr val="028009"/>
                </a:solidFill>
                <a:latin typeface="Courier New" panose="02070309020205020404" pitchFamily="49" charset="0"/>
              </a:rPr>
              <a:t>% Rescale x for numerical reasons</a:t>
            </a:r>
          </a:p>
          <a:p>
            <a:r>
              <a:rPr lang="en-US" altLang="zh-TW" dirty="0">
                <a:solidFill>
                  <a:srgbClr val="000000"/>
                </a:solidFill>
                <a:latin typeface="Courier New" panose="02070309020205020404" pitchFamily="49" charset="0"/>
              </a:rPr>
              <a:t>x = x - x(1); x = x./4;</a:t>
            </a:r>
          </a:p>
          <a:p>
            <a:r>
              <a:rPr lang="en-US" altLang="zh-TW" dirty="0">
                <a:solidFill>
                  <a:srgbClr val="028009"/>
                </a:solidFill>
                <a:latin typeface="Courier New" panose="02070309020205020404" pitchFamily="49" charset="0"/>
              </a:rPr>
              <a:t>% Plot the data</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,10);</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'Data'</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pause(3)</a:t>
            </a:r>
          </a:p>
          <a:p>
            <a:r>
              <a:rPr lang="en-US" altLang="zh-TW" dirty="0">
                <a:solidFill>
                  <a:srgbClr val="028009"/>
                </a:solidFill>
                <a:latin typeface="Courier New" panose="02070309020205020404" pitchFamily="49" charset="0"/>
              </a:rPr>
              <a:t>%% Linear model</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[x(1)-2:0.01:x(end)+2]'; X = [];</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0:1</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.^k];</a:t>
            </a:r>
          </a:p>
          <a:p>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w = (X'*X)\X'*t;</a:t>
            </a:r>
          </a:p>
        </p:txBody>
      </p:sp>
      <p:pic>
        <p:nvPicPr>
          <p:cNvPr id="7" name="Picture 6"/>
          <p:cNvPicPr>
            <a:picLocks noChangeAspect="1"/>
          </p:cNvPicPr>
          <p:nvPr/>
        </p:nvPicPr>
        <p:blipFill>
          <a:blip r:embed="rId2"/>
          <a:stretch>
            <a:fillRect/>
          </a:stretch>
        </p:blipFill>
        <p:spPr>
          <a:xfrm>
            <a:off x="7461692" y="1766137"/>
            <a:ext cx="4508275" cy="4036394"/>
          </a:xfrm>
          <a:prstGeom prst="rect">
            <a:avLst/>
          </a:prstGeom>
        </p:spPr>
      </p:pic>
    </p:spTree>
    <p:extLst>
      <p:ext uri="{BB962C8B-B14F-4D97-AF65-F5344CB8AC3E}">
        <p14:creationId xmlns:p14="http://schemas.microsoft.com/office/powerpoint/2010/main" val="42588108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3" y="75823"/>
            <a:ext cx="10385659" cy="6740307"/>
          </a:xfrm>
          <a:prstGeom prst="rect">
            <a:avLst/>
          </a:prstGeom>
        </p:spPr>
        <p:txBody>
          <a:bodyPr wrap="square">
            <a:spAutoFit/>
          </a:bodyPr>
          <a:lstStyle/>
          <a:p>
            <a:r>
              <a:rPr lang="en-US" altLang="zh-TW" dirty="0">
                <a:solidFill>
                  <a:srgbClr val="028009"/>
                </a:solidFill>
                <a:latin typeface="Courier New" panose="02070309020205020404" pitchFamily="49" charset="0"/>
              </a:rPr>
              <a:t>% Plot the model</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,10);</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hold </a:t>
            </a:r>
            <a:r>
              <a:rPr lang="en-US" altLang="zh-TW" dirty="0">
                <a:solidFill>
                  <a:srgbClr val="AA04F9"/>
                </a:solidFill>
                <a:latin typeface="Courier New" panose="02070309020205020404" pitchFamily="49" charset="0"/>
              </a:rPr>
              <a:t>on</a:t>
            </a:r>
          </a:p>
          <a:p>
            <a:r>
              <a:rPr lang="en-US" altLang="zh-TW" dirty="0">
                <a:solidFill>
                  <a:srgbClr val="000000"/>
                </a:solidFill>
                <a:latin typeface="Courier New" panose="02070309020205020404" pitchFamily="49" charset="0"/>
              </a:rPr>
              <a:t>plot(</a:t>
            </a:r>
            <a:r>
              <a:rPr lang="en-US" altLang="zh-TW" dirty="0" err="1">
                <a:solidFill>
                  <a:srgbClr val="000000"/>
                </a:solidFill>
                <a:latin typeface="Courier New" panose="02070309020205020404" pitchFamily="49" charset="0"/>
              </a:rPr>
              <a:t>plotx,plotX</a:t>
            </a:r>
            <a:r>
              <a:rPr lang="en-US" altLang="zh-TW" dirty="0">
                <a:solidFill>
                  <a:srgbClr val="000000"/>
                </a:solidFill>
                <a:latin typeface="Courier New" panose="02070309020205020404" pitchFamily="49" charset="0"/>
              </a:rPr>
              <a:t>*w,</a:t>
            </a:r>
            <a:r>
              <a:rPr lang="en-US" altLang="zh-TW" dirty="0">
                <a:solidFill>
                  <a:srgbClr val="AA04F9"/>
                </a:solidFill>
                <a:latin typeface="Courier New" panose="02070309020205020404" pitchFamily="49" charset="0"/>
              </a:rPr>
              <a:t>'r'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'Linear Model'</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pause(3)</a:t>
            </a:r>
          </a:p>
          <a:p>
            <a:r>
              <a:rPr lang="zh-TW" altLang="en-US"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Quadratic model</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[x(1)-2:0.01:x(end)+2]'; X = [];</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0:2</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.^k];</a:t>
            </a:r>
          </a:p>
          <a:p>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w = (X'*X)\X'*t;</a:t>
            </a:r>
          </a:p>
          <a:p>
            <a:r>
              <a:rPr lang="en-US" altLang="zh-TW" dirty="0">
                <a:solidFill>
                  <a:srgbClr val="028009"/>
                </a:solidFill>
                <a:latin typeface="Courier New" panose="02070309020205020404" pitchFamily="49" charset="0"/>
              </a:rPr>
              <a:t>% Plot the model</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,10);</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hold </a:t>
            </a:r>
            <a:r>
              <a:rPr lang="en-US" altLang="zh-TW" dirty="0">
                <a:solidFill>
                  <a:srgbClr val="AA04F9"/>
                </a:solidFill>
                <a:latin typeface="Courier New" panose="02070309020205020404" pitchFamily="49" charset="0"/>
              </a:rPr>
              <a:t>on</a:t>
            </a:r>
          </a:p>
          <a:p>
            <a:r>
              <a:rPr lang="en-US" altLang="zh-TW" dirty="0">
                <a:solidFill>
                  <a:srgbClr val="000000"/>
                </a:solidFill>
                <a:latin typeface="Courier New" panose="02070309020205020404" pitchFamily="49" charset="0"/>
              </a:rPr>
              <a:t>plot(</a:t>
            </a:r>
            <a:r>
              <a:rPr lang="en-US" altLang="zh-TW" dirty="0" err="1">
                <a:solidFill>
                  <a:srgbClr val="000000"/>
                </a:solidFill>
                <a:latin typeface="Courier New" panose="02070309020205020404" pitchFamily="49" charset="0"/>
              </a:rPr>
              <a:t>plotx,plotX</a:t>
            </a:r>
            <a:r>
              <a:rPr lang="en-US" altLang="zh-TW" dirty="0">
                <a:solidFill>
                  <a:srgbClr val="000000"/>
                </a:solidFill>
                <a:latin typeface="Courier New" panose="02070309020205020404" pitchFamily="49" charset="0"/>
              </a:rPr>
              <a:t>*w,</a:t>
            </a:r>
            <a:r>
              <a:rPr lang="en-US" altLang="zh-TW" dirty="0">
                <a:solidFill>
                  <a:srgbClr val="AA04F9"/>
                </a:solidFill>
                <a:latin typeface="Courier New" panose="02070309020205020404" pitchFamily="49" charset="0"/>
              </a:rPr>
              <a:t>'r'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,2)title(</a:t>
            </a:r>
            <a:r>
              <a:rPr lang="en-US" altLang="zh-TW" dirty="0">
                <a:solidFill>
                  <a:srgbClr val="AA04F9"/>
                </a:solidFill>
                <a:latin typeface="Courier New" panose="02070309020205020404" pitchFamily="49" charset="0"/>
              </a:rPr>
              <a:t>'Quadratic model'</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pause(3)</a:t>
            </a:r>
          </a:p>
        </p:txBody>
      </p:sp>
      <p:pic>
        <p:nvPicPr>
          <p:cNvPr id="5" name="Picture 4"/>
          <p:cNvPicPr>
            <a:picLocks noChangeAspect="1"/>
          </p:cNvPicPr>
          <p:nvPr/>
        </p:nvPicPr>
        <p:blipFill>
          <a:blip r:embed="rId2"/>
          <a:stretch>
            <a:fillRect/>
          </a:stretch>
        </p:blipFill>
        <p:spPr>
          <a:xfrm>
            <a:off x="8873798" y="75823"/>
            <a:ext cx="3085338" cy="2735403"/>
          </a:xfrm>
          <a:prstGeom prst="rect">
            <a:avLst/>
          </a:prstGeom>
        </p:spPr>
      </p:pic>
      <p:pic>
        <p:nvPicPr>
          <p:cNvPr id="6" name="Picture 5"/>
          <p:cNvPicPr>
            <a:picLocks noChangeAspect="1"/>
          </p:cNvPicPr>
          <p:nvPr/>
        </p:nvPicPr>
        <p:blipFill>
          <a:blip r:embed="rId3"/>
          <a:stretch>
            <a:fillRect/>
          </a:stretch>
        </p:blipFill>
        <p:spPr>
          <a:xfrm>
            <a:off x="8873798" y="2878603"/>
            <a:ext cx="3098828" cy="2766810"/>
          </a:xfrm>
          <a:prstGeom prst="rect">
            <a:avLst/>
          </a:prstGeom>
        </p:spPr>
      </p:pic>
    </p:spTree>
    <p:extLst>
      <p:ext uri="{BB962C8B-B14F-4D97-AF65-F5344CB8AC3E}">
        <p14:creationId xmlns:p14="http://schemas.microsoft.com/office/powerpoint/2010/main" val="1984092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5899" y="117693"/>
            <a:ext cx="9586761" cy="5355312"/>
          </a:xfrm>
          <a:prstGeom prst="rect">
            <a:avLst/>
          </a:prstGeom>
        </p:spPr>
        <p:txBody>
          <a:bodyPr wrap="square">
            <a:spAutoFit/>
          </a:bodyPr>
          <a:lstStyle/>
          <a:p>
            <a:r>
              <a:rPr lang="zh-TW" altLang="en-US" dirty="0">
                <a:solidFill>
                  <a:srgbClr val="000000"/>
                </a:solidFill>
                <a:latin typeface="Courier New" panose="02070309020205020404" pitchFamily="49" charset="0"/>
              </a:rPr>
              <a:t> </a:t>
            </a:r>
          </a:p>
          <a:p>
            <a:r>
              <a:rPr lang="en-US" altLang="zh-TW" dirty="0">
                <a:solidFill>
                  <a:srgbClr val="028009"/>
                </a:solidFill>
                <a:latin typeface="Courier New" panose="02070309020205020404" pitchFamily="49" charset="0"/>
              </a:rPr>
              <a:t>%% Quartic model</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[x(1)-2:0.01:x(end)+2]';</a:t>
            </a:r>
          </a:p>
          <a:p>
            <a:r>
              <a:rPr lang="en-US" altLang="zh-TW" dirty="0">
                <a:solidFill>
                  <a:srgbClr val="000000"/>
                </a:solidFill>
                <a:latin typeface="Courier New" panose="02070309020205020404" pitchFamily="49" charset="0"/>
              </a:rPr>
              <a:t>X = [];</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0:4</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.^k];</a:t>
            </a:r>
          </a:p>
          <a:p>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w = (X'*X)\X'*t;</a:t>
            </a:r>
          </a:p>
          <a:p>
            <a:r>
              <a:rPr lang="en-US" altLang="zh-TW" dirty="0">
                <a:solidFill>
                  <a:srgbClr val="028009"/>
                </a:solidFill>
                <a:latin typeface="Courier New" panose="02070309020205020404" pitchFamily="49" charset="0"/>
              </a:rPr>
              <a:t>% Plot the model</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,10);</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hold </a:t>
            </a:r>
            <a:r>
              <a:rPr lang="en-US" altLang="zh-TW" dirty="0">
                <a:solidFill>
                  <a:srgbClr val="AA04F9"/>
                </a:solidFill>
                <a:latin typeface="Courier New" panose="02070309020205020404" pitchFamily="49" charset="0"/>
              </a:rPr>
              <a:t>on</a:t>
            </a:r>
          </a:p>
          <a:p>
            <a:r>
              <a:rPr lang="en-US" altLang="zh-TW" dirty="0">
                <a:solidFill>
                  <a:srgbClr val="000000"/>
                </a:solidFill>
                <a:latin typeface="Courier New" panose="02070309020205020404" pitchFamily="49" charset="0"/>
              </a:rPr>
              <a:t>plot(</a:t>
            </a:r>
            <a:r>
              <a:rPr lang="en-US" altLang="zh-TW" dirty="0" err="1">
                <a:solidFill>
                  <a:srgbClr val="000000"/>
                </a:solidFill>
                <a:latin typeface="Courier New" panose="02070309020205020404" pitchFamily="49" charset="0"/>
              </a:rPr>
              <a:t>plotx,plotX</a:t>
            </a:r>
            <a:r>
              <a:rPr lang="en-US" altLang="zh-TW" dirty="0">
                <a:solidFill>
                  <a:srgbClr val="000000"/>
                </a:solidFill>
                <a:latin typeface="Courier New" panose="02070309020205020404" pitchFamily="49" charset="0"/>
              </a:rPr>
              <a:t>*w,</a:t>
            </a:r>
            <a:r>
              <a:rPr lang="en-US" altLang="zh-TW" dirty="0">
                <a:solidFill>
                  <a:srgbClr val="AA04F9"/>
                </a:solidFill>
                <a:latin typeface="Courier New" panose="02070309020205020404" pitchFamily="49" charset="0"/>
              </a:rPr>
              <a:t>'r'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'Quartic model'</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pause(3)</a:t>
            </a:r>
          </a:p>
        </p:txBody>
      </p:sp>
      <p:pic>
        <p:nvPicPr>
          <p:cNvPr id="5" name="Picture 4"/>
          <p:cNvPicPr>
            <a:picLocks noChangeAspect="1"/>
          </p:cNvPicPr>
          <p:nvPr/>
        </p:nvPicPr>
        <p:blipFill>
          <a:blip r:embed="rId2"/>
          <a:stretch>
            <a:fillRect/>
          </a:stretch>
        </p:blipFill>
        <p:spPr>
          <a:xfrm>
            <a:off x="7147059" y="523482"/>
            <a:ext cx="5044941" cy="4543734"/>
          </a:xfrm>
          <a:prstGeom prst="rect">
            <a:avLst/>
          </a:prstGeom>
        </p:spPr>
      </p:pic>
    </p:spTree>
    <p:extLst>
      <p:ext uri="{BB962C8B-B14F-4D97-AF65-F5344CB8AC3E}">
        <p14:creationId xmlns:p14="http://schemas.microsoft.com/office/powerpoint/2010/main" val="3002481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4637" y="433710"/>
            <a:ext cx="10096900" cy="5355312"/>
          </a:xfrm>
          <a:prstGeom prst="rect">
            <a:avLst/>
          </a:prstGeom>
        </p:spPr>
        <p:txBody>
          <a:bodyPr wrap="square">
            <a:spAutoFit/>
          </a:bodyPr>
          <a:lstStyle/>
          <a:p>
            <a:r>
              <a:rPr lang="en-US" altLang="zh-TW" dirty="0">
                <a:solidFill>
                  <a:srgbClr val="028009"/>
                </a:solidFill>
                <a:latin typeface="Courier New" panose="02070309020205020404" pitchFamily="49" charset="0"/>
              </a:rPr>
              <a:t>%% 8th order model</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[x(1)-2:0.01:x(end)+2]';</a:t>
            </a:r>
          </a:p>
          <a:p>
            <a:r>
              <a:rPr lang="en-US" altLang="zh-TW" dirty="0">
                <a:solidFill>
                  <a:srgbClr val="000000"/>
                </a:solidFill>
                <a:latin typeface="Courier New" panose="02070309020205020404" pitchFamily="49" charset="0"/>
              </a:rPr>
              <a:t>X = [];</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0:8</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.^k];</a:t>
            </a:r>
          </a:p>
          <a:p>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w = (X'*X)\X'*t;</a:t>
            </a:r>
          </a:p>
          <a:p>
            <a:r>
              <a:rPr lang="en-US" altLang="zh-TW" dirty="0">
                <a:solidFill>
                  <a:srgbClr val="028009"/>
                </a:solidFill>
                <a:latin typeface="Courier New" panose="02070309020205020404" pitchFamily="49" charset="0"/>
              </a:rPr>
              <a:t>% Plot the model</a:t>
            </a:r>
          </a:p>
          <a:p>
            <a:r>
              <a:rPr lang="en-US" altLang="zh-TW" dirty="0">
                <a:solidFill>
                  <a:srgbClr val="028009"/>
                </a:solidFill>
                <a:latin typeface="Courier New" panose="02070309020205020404" pitchFamily="49" charset="0"/>
              </a:rPr>
              <a:t>%figure(1);hold off</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,10);</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hold </a:t>
            </a:r>
            <a:r>
              <a:rPr lang="en-US" altLang="zh-TW" dirty="0">
                <a:solidFill>
                  <a:srgbClr val="AA04F9"/>
                </a:solidFill>
                <a:latin typeface="Courier New" panose="02070309020205020404" pitchFamily="49" charset="0"/>
              </a:rPr>
              <a:t>on</a:t>
            </a:r>
          </a:p>
          <a:p>
            <a:r>
              <a:rPr lang="en-US" altLang="zh-TW" dirty="0">
                <a:solidFill>
                  <a:srgbClr val="000000"/>
                </a:solidFill>
                <a:latin typeface="Courier New" panose="02070309020205020404" pitchFamily="49" charset="0"/>
              </a:rPr>
              <a:t>plot(</a:t>
            </a:r>
            <a:r>
              <a:rPr lang="en-US" altLang="zh-TW" dirty="0" err="1">
                <a:solidFill>
                  <a:srgbClr val="000000"/>
                </a:solidFill>
                <a:latin typeface="Courier New" panose="02070309020205020404" pitchFamily="49" charset="0"/>
              </a:rPr>
              <a:t>plotx,plotX</a:t>
            </a:r>
            <a:r>
              <a:rPr lang="en-US" altLang="zh-TW" dirty="0">
                <a:solidFill>
                  <a:srgbClr val="000000"/>
                </a:solidFill>
                <a:latin typeface="Courier New" panose="02070309020205020404" pitchFamily="49" charset="0"/>
              </a:rPr>
              <a:t>*w,</a:t>
            </a:r>
            <a:r>
              <a:rPr lang="en-US" altLang="zh-TW" dirty="0">
                <a:solidFill>
                  <a:srgbClr val="AA04F9"/>
                </a:solidFill>
                <a:latin typeface="Courier New" panose="02070309020205020404" pitchFamily="49" charset="0"/>
              </a:rPr>
              <a:t>'r'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'8th order model'</a:t>
            </a:r>
            <a:r>
              <a:rPr lang="en-US" altLang="zh-TW" dirty="0">
                <a:solidFill>
                  <a:srgbClr val="000000"/>
                </a:solidFill>
                <a:latin typeface="Courier New" panose="02070309020205020404" pitchFamily="49" charset="0"/>
              </a:rPr>
              <a:t>)</a:t>
            </a:r>
          </a:p>
          <a:p>
            <a:endParaRPr lang="zh-TW" altLang="en-US" dirty="0"/>
          </a:p>
        </p:txBody>
      </p:sp>
      <p:pic>
        <p:nvPicPr>
          <p:cNvPr id="5" name="Picture 4"/>
          <p:cNvPicPr>
            <a:picLocks noChangeAspect="1"/>
          </p:cNvPicPr>
          <p:nvPr/>
        </p:nvPicPr>
        <p:blipFill>
          <a:blip r:embed="rId2"/>
          <a:stretch>
            <a:fillRect/>
          </a:stretch>
        </p:blipFill>
        <p:spPr>
          <a:xfrm>
            <a:off x="6593306" y="433710"/>
            <a:ext cx="5473566" cy="4985016"/>
          </a:xfrm>
          <a:prstGeom prst="rect">
            <a:avLst/>
          </a:prstGeom>
        </p:spPr>
      </p:pic>
    </p:spTree>
    <p:extLst>
      <p:ext uri="{BB962C8B-B14F-4D97-AF65-F5344CB8AC3E}">
        <p14:creationId xmlns:p14="http://schemas.microsoft.com/office/powerpoint/2010/main" val="31224431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538" y="838104"/>
            <a:ext cx="11161986" cy="5786199"/>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Use </a:t>
            </a:r>
            <a:r>
              <a:rPr lang="en-US" altLang="zh-TW" sz="2800" dirty="0">
                <a:latin typeface="Times New Roman" panose="02020603050405020304" pitchFamily="18" charset="0"/>
                <a:cs typeface="Times New Roman" panose="02020603050405020304" pitchFamily="18" charset="0"/>
              </a:rPr>
              <a:t>linear regression to predict one variable from another. </a:t>
            </a:r>
          </a:p>
          <a:p>
            <a:endParaRPr lang="en-US" altLang="zh-TW"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Upgrade </a:t>
            </a:r>
            <a:r>
              <a:rPr lang="en-US" altLang="zh-TW" sz="2800" dirty="0">
                <a:latin typeface="Times New Roman" panose="02020603050405020304" pitchFamily="18" charset="0"/>
                <a:cs typeface="Times New Roman" panose="02020603050405020304" pitchFamily="18" charset="0"/>
              </a:rPr>
              <a:t>the learning program with a faster and more efficient </a:t>
            </a:r>
            <a:r>
              <a:rPr lang="en-US" altLang="zh-TW" sz="2800" dirty="0" smtClean="0">
                <a:latin typeface="Times New Roman" panose="02020603050405020304" pitchFamily="18" charset="0"/>
                <a:cs typeface="Times New Roman" panose="02020603050405020304" pitchFamily="18" charset="0"/>
              </a:rPr>
              <a:t>algorithm: gradient </a:t>
            </a:r>
            <a:r>
              <a:rPr lang="en-US" altLang="zh-TW" sz="2800" dirty="0">
                <a:latin typeface="Times New Roman" panose="02020603050405020304" pitchFamily="18" charset="0"/>
                <a:cs typeface="Times New Roman" panose="02020603050405020304" pitchFamily="18" charset="0"/>
              </a:rPr>
              <a:t>descent. </a:t>
            </a:r>
            <a:endParaRPr lang="en-US" altLang="zh-TW" sz="2800"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Implement </a:t>
            </a:r>
            <a:r>
              <a:rPr lang="en-US" altLang="zh-TW" sz="2800" dirty="0">
                <a:latin typeface="Times New Roman" panose="02020603050405020304" pitchFamily="18" charset="0"/>
                <a:cs typeface="Times New Roman" panose="02020603050405020304" pitchFamily="18" charset="0"/>
              </a:rPr>
              <a:t>multiple linear </a:t>
            </a:r>
            <a:r>
              <a:rPr lang="en-US" altLang="zh-TW" sz="2800" dirty="0" smtClean="0">
                <a:latin typeface="Times New Roman" panose="02020603050405020304" pitchFamily="18" charset="0"/>
                <a:cs typeface="Times New Roman" panose="02020603050405020304" pitchFamily="18" charset="0"/>
              </a:rPr>
              <a:t>regression </a:t>
            </a:r>
            <a:r>
              <a:rPr lang="en-US" altLang="zh-TW" sz="2800" dirty="0">
                <a:latin typeface="Times New Roman" panose="02020603050405020304" pitchFamily="18" charset="0"/>
                <a:cs typeface="Times New Roman" panose="02020603050405020304" pitchFamily="18" charset="0"/>
              </a:rPr>
              <a:t>with multiple </a:t>
            </a:r>
            <a:r>
              <a:rPr lang="en-US" altLang="zh-TW" sz="2800" dirty="0" smtClean="0">
                <a:latin typeface="Times New Roman" panose="02020603050405020304" pitchFamily="18" charset="0"/>
                <a:cs typeface="Times New Roman" panose="02020603050405020304" pitchFamily="18" charset="0"/>
              </a:rPr>
              <a:t>inputs</a:t>
            </a:r>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using gradient descent, least square loss, and maximal likelihood  </a:t>
            </a:r>
          </a:p>
          <a:p>
            <a:pPr marL="457200" indent="-45720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Nonlinear regression</a:t>
            </a:r>
          </a:p>
          <a:p>
            <a:pPr marL="457200" indent="-457200">
              <a:buFont typeface="Arial" panose="020B0604020202020204" pitchFamily="34" charset="0"/>
              <a:buChar char="•"/>
            </a:pPr>
            <a:endParaRPr lang="en-US" altLang="zh-TW"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Determine the optimal order of regression model using cross validation</a:t>
            </a: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p:txBody>
      </p:sp>
      <p:sp>
        <p:nvSpPr>
          <p:cNvPr id="3" name="標題 1">
            <a:extLst>
              <a:ext uri="{FF2B5EF4-FFF2-40B4-BE49-F238E27FC236}">
                <a16:creationId xmlns:a16="http://schemas.microsoft.com/office/drawing/2014/main" id="{8858E315-B05F-45B5-B88C-2F1F652B5145}"/>
              </a:ext>
            </a:extLst>
          </p:cNvPr>
          <p:cNvSpPr>
            <a:spLocks noGrp="1"/>
          </p:cNvSpPr>
          <p:nvPr>
            <p:ph type="title"/>
          </p:nvPr>
        </p:nvSpPr>
        <p:spPr>
          <a:xfrm>
            <a:off x="5213569" y="214089"/>
            <a:ext cx="1827924"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Outline</a:t>
            </a:r>
            <a:endParaRPr lang="zh-TW"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118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178637" y="107198"/>
            <a:ext cx="758425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Non-linear Response from a Linear Model</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37398" y="753528"/>
                <a:ext cx="9942897" cy="523220"/>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are free to define any set of K functions of </a:t>
                </a:r>
                <a:r>
                  <a:rPr lang="en-US" altLang="zh-TW" sz="2800" i="1" dirty="0">
                    <a:latin typeface="Times New Roman" panose="02020603050405020304" pitchFamily="18" charset="0"/>
                    <a:cs typeface="Times New Roman" panose="02020603050405020304" pitchFamily="18" charset="0"/>
                  </a:rPr>
                  <a:t>x</a:t>
                </a:r>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cs typeface="Times New Roman" panose="02020603050405020304" pitchFamily="18" charset="0"/>
                          </a:rPr>
                          <m:t>h</m:t>
                        </m:r>
                      </m:e>
                      <m:sub>
                        <m:r>
                          <a:rPr lang="en-US" altLang="zh-TW" sz="2800" b="0" i="1" smtClean="0">
                            <a:solidFill>
                              <a:prstClr val="black"/>
                            </a:solidFill>
                            <a:latin typeface="Cambria Math" panose="02040503050406030204" pitchFamily="18" charset="0"/>
                            <a:cs typeface="Times New Roman" panose="02020603050405020304" pitchFamily="18" charset="0"/>
                          </a:rPr>
                          <m:t>𝑘</m:t>
                        </m:r>
                      </m:sub>
                    </m:sSub>
                    <m:r>
                      <a:rPr lang="en-US" altLang="zh-TW" sz="2800" b="0" i="1" smtClean="0">
                        <a:solidFill>
                          <a:prstClr val="black"/>
                        </a:solidFill>
                        <a:latin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cs typeface="Times New Roman" panose="02020603050405020304" pitchFamily="18" charset="0"/>
                      </a:rPr>
                      <m:t>𝑥</m:t>
                    </m:r>
                    <m:r>
                      <a:rPr lang="en-US" altLang="zh-TW" sz="2800" b="0" i="1" smtClean="0">
                        <a:solidFill>
                          <a:prstClr val="black"/>
                        </a:solidFill>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37398" y="753528"/>
                <a:ext cx="9942897" cy="523220"/>
              </a:xfrm>
              <a:prstGeom prst="rect">
                <a:avLst/>
              </a:prstGeom>
              <a:blipFill>
                <a:blip r:embed="rId2"/>
                <a:stretch>
                  <a:fillRect l="-1104" t="-12941" b="-32941"/>
                </a:stretch>
              </a:blipFill>
            </p:spPr>
            <p:txBody>
              <a:bodyPr/>
              <a:lstStyle/>
              <a:p>
                <a:r>
                  <a:rPr lang="zh-TW" altLang="en-US">
                    <a:noFill/>
                  </a:rPr>
                  <a:t> </a:t>
                </a:r>
              </a:p>
            </p:txBody>
          </p:sp>
        </mc:Fallback>
      </mc:AlternateContent>
      <p:pic>
        <p:nvPicPr>
          <p:cNvPr id="5" name="Picture 4"/>
          <p:cNvPicPr>
            <a:picLocks noChangeAspect="1"/>
          </p:cNvPicPr>
          <p:nvPr/>
        </p:nvPicPr>
        <p:blipFill>
          <a:blip r:embed="rId3"/>
          <a:stretch>
            <a:fillRect/>
          </a:stretch>
        </p:blipFill>
        <p:spPr>
          <a:xfrm>
            <a:off x="2178637" y="1336716"/>
            <a:ext cx="6446406" cy="2138004"/>
          </a:xfrm>
          <a:prstGeom prst="rect">
            <a:avLst/>
          </a:prstGeom>
        </p:spPr>
      </p:pic>
      <p:sp>
        <p:nvSpPr>
          <p:cNvPr id="6" name="Rectangle 5"/>
          <p:cNvSpPr/>
          <p:nvPr/>
        </p:nvSpPr>
        <p:spPr>
          <a:xfrm>
            <a:off x="837398" y="3688692"/>
            <a:ext cx="7940842" cy="523220"/>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 suitable set of functions for 100m data might be:</a:t>
            </a:r>
            <a:endParaRPr lang="zh-TW" altLang="en-US"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3081049" y="4348882"/>
            <a:ext cx="5276850" cy="2257425"/>
          </a:xfrm>
          <a:prstGeom prst="rect">
            <a:avLst/>
          </a:prstGeom>
        </p:spPr>
      </p:pic>
    </p:spTree>
    <p:extLst>
      <p:ext uri="{BB962C8B-B14F-4D97-AF65-F5344CB8AC3E}">
        <p14:creationId xmlns:p14="http://schemas.microsoft.com/office/powerpoint/2010/main" val="3930237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85743" y="893575"/>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63629" y="144909"/>
                <a:ext cx="11944952" cy="751296"/>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Least squares fit of </a:t>
                </a:r>
                <a14:m>
                  <m:oMath xmlns:m="http://schemas.openxmlformats.org/officeDocument/2006/math">
                    <m:r>
                      <a:rPr lang="en-US" altLang="zh-TW" sz="3200" i="1">
                        <a:latin typeface="Cambria Math" panose="02040503050406030204" pitchFamily="18" charset="0"/>
                        <a:cs typeface="Times New Roman" panose="02020603050405020304" pitchFamily="18" charset="0"/>
                      </a:rPr>
                      <m:t>𝑓</m:t>
                    </m:r>
                    <m:d>
                      <m:dPr>
                        <m:ctrlPr>
                          <a:rPr lang="en-US" altLang="zh-TW" sz="3200" i="1">
                            <a:latin typeface="Cambria Math" panose="02040503050406030204" pitchFamily="18" charset="0"/>
                            <a:cs typeface="Times New Roman" panose="02020603050405020304" pitchFamily="18" charset="0"/>
                          </a:rPr>
                        </m:ctrlPr>
                      </m:dPr>
                      <m:e>
                        <m:r>
                          <a:rPr lang="en-US" altLang="zh-TW" sz="3200" b="0" i="1" smtClean="0">
                            <a:solidFill>
                              <a:prstClr val="black"/>
                            </a:solidFill>
                            <a:latin typeface="Cambria Math" panose="02040503050406030204" pitchFamily="18" charset="0"/>
                            <a:cs typeface="Times New Roman" panose="02020603050405020304" pitchFamily="18" charset="0"/>
                          </a:rPr>
                          <m:t>𝑥</m:t>
                        </m:r>
                        <m:r>
                          <a:rPr lang="en-US" altLang="zh-TW" sz="3200" i="1">
                            <a:latin typeface="Cambria Math" panose="02040503050406030204" pitchFamily="18" charset="0"/>
                            <a:cs typeface="Times New Roman" panose="02020603050405020304" pitchFamily="18" charset="0"/>
                          </a:rPr>
                          <m:t>;</m:t>
                        </m:r>
                        <m:r>
                          <a:rPr lang="zh-TW" altLang="en-US" sz="3200" b="1" i="1" smtClean="0">
                            <a:latin typeface="Cambria Math" panose="02040503050406030204" pitchFamily="18" charset="0"/>
                            <a:cs typeface="Times New Roman" panose="02020603050405020304" pitchFamily="18" charset="0"/>
                          </a:rPr>
                          <m:t>𝝎</m:t>
                        </m:r>
                      </m:e>
                    </m:d>
                    <m:r>
                      <a:rPr lang="en-US" altLang="zh-TW" sz="3200" i="1">
                        <a:latin typeface="Cambria Math" panose="02040503050406030204" pitchFamily="18" charset="0"/>
                        <a:cs typeface="Times New Roman" panose="02020603050405020304" pitchFamily="18" charset="0"/>
                      </a:rPr>
                      <m:t>=</m:t>
                    </m:r>
                    <m:sSub>
                      <m:sSubPr>
                        <m:ctrlPr>
                          <a:rPr lang="en-US" altLang="zh-TW" sz="3200" i="1">
                            <a:latin typeface="Cambria Math" panose="02040503050406030204" pitchFamily="18" charset="0"/>
                            <a:cs typeface="Times New Roman" panose="02020603050405020304" pitchFamily="18" charset="0"/>
                          </a:rPr>
                        </m:ctrlPr>
                      </m:sSubPr>
                      <m:e>
                        <m:r>
                          <a:rPr lang="zh-TW" altLang="en-US" sz="3200" i="1">
                            <a:latin typeface="Cambria Math" panose="02040503050406030204" pitchFamily="18" charset="0"/>
                            <a:cs typeface="Times New Roman" panose="02020603050405020304" pitchFamily="18" charset="0"/>
                          </a:rPr>
                          <m:t>𝜔</m:t>
                        </m:r>
                      </m:e>
                      <m:sub>
                        <m:r>
                          <a:rPr lang="en-US" altLang="zh-TW" sz="3200" i="1">
                            <a:latin typeface="Cambria Math" panose="02040503050406030204" pitchFamily="18" charset="0"/>
                            <a:cs typeface="Times New Roman" panose="02020603050405020304" pitchFamily="18" charset="0"/>
                          </a:rPr>
                          <m:t>0</m:t>
                        </m:r>
                      </m:sub>
                    </m:sSub>
                    <m:r>
                      <a:rPr lang="en-US" altLang="zh-TW" sz="3200" i="1">
                        <a:latin typeface="Cambria Math" panose="02040503050406030204" pitchFamily="18" charset="0"/>
                        <a:cs typeface="Times New Roman" panose="02020603050405020304" pitchFamily="18" charset="0"/>
                      </a:rPr>
                      <m:t>+</m:t>
                    </m:r>
                    <m:sSub>
                      <m:sSubPr>
                        <m:ctrlPr>
                          <a:rPr lang="en-US" altLang="zh-TW" sz="3200" i="1">
                            <a:latin typeface="Cambria Math" panose="02040503050406030204" pitchFamily="18" charset="0"/>
                            <a:cs typeface="Times New Roman" panose="02020603050405020304" pitchFamily="18" charset="0"/>
                          </a:rPr>
                        </m:ctrlPr>
                      </m:sSubPr>
                      <m:e>
                        <m:r>
                          <a:rPr lang="zh-TW" altLang="en-US" sz="3200" i="1">
                            <a:latin typeface="Cambria Math" panose="02040503050406030204" pitchFamily="18" charset="0"/>
                            <a:cs typeface="Times New Roman" panose="02020603050405020304" pitchFamily="18" charset="0"/>
                          </a:rPr>
                          <m:t>𝜔</m:t>
                        </m:r>
                      </m:e>
                      <m:sub>
                        <m:r>
                          <a:rPr lang="en-US" altLang="zh-TW" sz="3200" i="1">
                            <a:latin typeface="Cambria Math" panose="02040503050406030204" pitchFamily="18" charset="0"/>
                            <a:cs typeface="Times New Roman" panose="02020603050405020304" pitchFamily="18" charset="0"/>
                          </a:rPr>
                          <m:t>1</m:t>
                        </m:r>
                      </m:sub>
                    </m:sSub>
                    <m:r>
                      <a:rPr lang="en-US" altLang="zh-TW" sz="3200" b="0" i="1" smtClean="0">
                        <a:solidFill>
                          <a:prstClr val="black"/>
                        </a:solidFill>
                        <a:latin typeface="Cambria Math" panose="02040503050406030204" pitchFamily="18" charset="0"/>
                        <a:cs typeface="Times New Roman" panose="02020603050405020304" pitchFamily="18" charset="0"/>
                      </a:rPr>
                      <m:t>𝑥</m:t>
                    </m:r>
                    <m:r>
                      <a:rPr lang="en-US" altLang="zh-TW" sz="3200" i="1">
                        <a:solidFill>
                          <a:prstClr val="black"/>
                        </a:solidFill>
                        <a:latin typeface="Cambria Math" panose="02040503050406030204" pitchFamily="18" charset="0"/>
                        <a:cs typeface="Times New Roman" panose="02020603050405020304" pitchFamily="18" charset="0"/>
                      </a:rPr>
                      <m:t>+</m:t>
                    </m:r>
                    <m:sSub>
                      <m:sSubPr>
                        <m:ctrlPr>
                          <a:rPr lang="en-US" altLang="zh-TW" sz="3200" i="1">
                            <a:solidFill>
                              <a:prstClr val="black"/>
                            </a:solidFill>
                            <a:latin typeface="Cambria Math" panose="02040503050406030204" pitchFamily="18" charset="0"/>
                            <a:cs typeface="Times New Roman" panose="02020603050405020304" pitchFamily="18" charset="0"/>
                          </a:rPr>
                        </m:ctrlPr>
                      </m:sSubPr>
                      <m:e>
                        <m:r>
                          <a:rPr lang="zh-TW" altLang="en-US" sz="3200" i="1">
                            <a:solidFill>
                              <a:prstClr val="black"/>
                            </a:solidFill>
                            <a:latin typeface="Cambria Math" panose="02040503050406030204" pitchFamily="18" charset="0"/>
                            <a:cs typeface="Times New Roman" panose="02020603050405020304" pitchFamily="18" charset="0"/>
                          </a:rPr>
                          <m:t>𝜔</m:t>
                        </m:r>
                      </m:e>
                      <m:sub>
                        <m:r>
                          <a:rPr lang="en-US" altLang="zh-TW" sz="3200" i="1">
                            <a:solidFill>
                              <a:prstClr val="black"/>
                            </a:solidFill>
                            <a:latin typeface="Cambria Math" panose="02040503050406030204" pitchFamily="18" charset="0"/>
                            <a:cs typeface="Times New Roman" panose="02020603050405020304" pitchFamily="18" charset="0"/>
                          </a:rPr>
                          <m:t>2</m:t>
                        </m:r>
                      </m:sub>
                    </m:sSub>
                    <m:r>
                      <m:rPr>
                        <m:sty m:val="p"/>
                      </m:rPr>
                      <a:rPr lang="en-US" altLang="zh-TW" sz="3200" b="0" i="0" smtClean="0">
                        <a:solidFill>
                          <a:prstClr val="black"/>
                        </a:solidFill>
                        <a:latin typeface="Cambria Math" panose="02040503050406030204" pitchFamily="18" charset="0"/>
                        <a:cs typeface="Times New Roman" panose="02020603050405020304" pitchFamily="18" charset="0"/>
                      </a:rPr>
                      <m:t>sin</m:t>
                    </m:r>
                    <m:r>
                      <a:rPr lang="en-US" altLang="zh-TW" sz="3200" b="0" i="1" smtClean="0">
                        <a:solidFill>
                          <a:prstClr val="black"/>
                        </a:solidFill>
                        <a:latin typeface="Cambria Math" panose="02040503050406030204" pitchFamily="18" charset="0"/>
                        <a:cs typeface="Times New Roman" panose="02020603050405020304" pitchFamily="18" charset="0"/>
                      </a:rPr>
                      <m:t>⁡(</m:t>
                    </m:r>
                    <m:f>
                      <m:fPr>
                        <m:ctrlPr>
                          <a:rPr lang="en-US" altLang="zh-TW" sz="3200" b="0" i="1" smtClean="0">
                            <a:solidFill>
                              <a:prstClr val="black"/>
                            </a:solidFill>
                            <a:latin typeface="Cambria Math" panose="02040503050406030204" pitchFamily="18" charset="0"/>
                            <a:cs typeface="Times New Roman" panose="02020603050405020304" pitchFamily="18" charset="0"/>
                          </a:rPr>
                        </m:ctrlPr>
                      </m:fPr>
                      <m:num>
                        <m:r>
                          <a:rPr lang="en-US" altLang="zh-TW" sz="3200" b="0" i="1" smtClean="0">
                            <a:solidFill>
                              <a:prstClr val="black"/>
                            </a:solidFill>
                            <a:latin typeface="Cambria Math" panose="02040503050406030204" pitchFamily="18" charset="0"/>
                            <a:cs typeface="Times New Roman" panose="02020603050405020304" pitchFamily="18" charset="0"/>
                          </a:rPr>
                          <m:t>𝑥</m:t>
                        </m:r>
                        <m:r>
                          <a:rPr lang="en-US" altLang="zh-TW" sz="3200" b="0" i="1" smtClean="0">
                            <a:solidFill>
                              <a:prstClr val="black"/>
                            </a:solidFill>
                            <a:latin typeface="Cambria Math" panose="02040503050406030204" pitchFamily="18" charset="0"/>
                            <a:cs typeface="Times New Roman" panose="02020603050405020304" pitchFamily="18" charset="0"/>
                          </a:rPr>
                          <m:t>−</m:t>
                        </m:r>
                        <m:r>
                          <a:rPr lang="en-US" altLang="zh-TW" sz="3200" b="0" i="1" smtClean="0">
                            <a:solidFill>
                              <a:prstClr val="black"/>
                            </a:solidFill>
                            <a:latin typeface="Cambria Math" panose="02040503050406030204" pitchFamily="18" charset="0"/>
                            <a:cs typeface="Times New Roman" panose="02020603050405020304" pitchFamily="18" charset="0"/>
                          </a:rPr>
                          <m:t>𝑎</m:t>
                        </m:r>
                      </m:num>
                      <m:den>
                        <m:r>
                          <a:rPr lang="en-US" altLang="zh-TW" sz="3200" b="0" i="1" smtClean="0">
                            <a:solidFill>
                              <a:prstClr val="black"/>
                            </a:solidFill>
                            <a:latin typeface="Cambria Math" panose="02040503050406030204" pitchFamily="18" charset="0"/>
                            <a:cs typeface="Times New Roman" panose="02020603050405020304" pitchFamily="18" charset="0"/>
                          </a:rPr>
                          <m:t>𝑏</m:t>
                        </m:r>
                      </m:den>
                    </m:f>
                    <m:r>
                      <a:rPr lang="en-US" altLang="zh-TW" sz="3200" b="0" i="1" smtClean="0">
                        <a:solidFill>
                          <a:prstClr val="black"/>
                        </a:solidFill>
                        <a:latin typeface="Cambria Math" panose="02040503050406030204" pitchFamily="18" charset="0"/>
                        <a:cs typeface="Times New Roman" panose="02020603050405020304" pitchFamily="18" charset="0"/>
                      </a:rPr>
                      <m:t>)</m:t>
                    </m:r>
                  </m:oMath>
                </a14:m>
                <a:r>
                  <a:rPr lang="zh-TW" altLang="en-US" sz="3200" b="1" dirty="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to 100m data</a:t>
                </a:r>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63629" y="144909"/>
                <a:ext cx="11944952" cy="751296"/>
              </a:xfrm>
              <a:prstGeom prst="rect">
                <a:avLst/>
              </a:prstGeom>
              <a:blipFill>
                <a:blip r:embed="rId2"/>
                <a:stretch>
                  <a:fillRect l="-1327" t="-4065" r="-613" b="-10569"/>
                </a:stretch>
              </a:blipFill>
            </p:spPr>
            <p:txBody>
              <a:bodyPr/>
              <a:lstStyle/>
              <a:p>
                <a:r>
                  <a:rPr lang="zh-TW" altLang="en-US">
                    <a:noFill/>
                  </a:rPr>
                  <a:t> </a:t>
                </a:r>
              </a:p>
            </p:txBody>
          </p:sp>
        </mc:Fallback>
      </mc:AlternateContent>
      <p:pic>
        <p:nvPicPr>
          <p:cNvPr id="6" name="Picture 5"/>
          <p:cNvPicPr>
            <a:picLocks noChangeAspect="1"/>
          </p:cNvPicPr>
          <p:nvPr/>
        </p:nvPicPr>
        <p:blipFill>
          <a:blip r:embed="rId3"/>
          <a:stretch>
            <a:fillRect/>
          </a:stretch>
        </p:blipFill>
        <p:spPr>
          <a:xfrm>
            <a:off x="3147461" y="2287493"/>
            <a:ext cx="5749441" cy="457050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394341" y="892532"/>
                <a:ext cx="11637238" cy="1384995"/>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There appears to be a slight periodic trend in the 100m data</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Assume</a:t>
                </a:r>
                <a:r>
                  <a:rPr lang="en-US" altLang="zh-TW" sz="28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solidFill>
                          <a:prstClr val="black"/>
                        </a:solidFill>
                        <a:latin typeface="Cambria Math" panose="02040503050406030204" pitchFamily="18" charset="0"/>
                        <a:cs typeface="Times New Roman" panose="02020603050405020304" pitchFamily="18" charset="0"/>
                      </a:rPr>
                      <m:t>𝑎</m:t>
                    </m:r>
                    <m:r>
                      <a:rPr lang="en-US" altLang="zh-TW" sz="2800" i="1">
                        <a:solidFill>
                          <a:prstClr val="black"/>
                        </a:solidFill>
                        <a:latin typeface="Cambria Math" panose="02040503050406030204" pitchFamily="18" charset="0"/>
                        <a:cs typeface="Times New Roman" panose="02020603050405020304" pitchFamily="18" charset="0"/>
                      </a:rPr>
                      <m:t>=2660</m:t>
                    </m:r>
                    <m:r>
                      <a:rPr lang="en-US" altLang="zh-TW" sz="2800" b="0" i="0" smtClean="0">
                        <a:solidFill>
                          <a:prstClr val="black"/>
                        </a:solidFill>
                        <a:latin typeface="Cambria Math" panose="02040503050406030204" pitchFamily="18" charset="0"/>
                        <a:cs typeface="Times New Roman" panose="02020603050405020304" pitchFamily="18" charset="0"/>
                      </a:rPr>
                      <m:t> </m:t>
                    </m:r>
                    <m:r>
                      <m:rPr>
                        <m:sty m:val="p"/>
                      </m:rPr>
                      <a:rPr lang="en-US" altLang="zh-TW" sz="2800" b="0" i="0" smtClean="0">
                        <a:solidFill>
                          <a:prstClr val="black"/>
                        </a:solidFill>
                        <a:latin typeface="Cambria Math" panose="02040503050406030204" pitchFamily="18" charset="0"/>
                        <a:cs typeface="Times New Roman" panose="02020603050405020304" pitchFamily="18" charset="0"/>
                      </a:rPr>
                      <m:t>and</m:t>
                    </m:r>
                    <m:r>
                      <a:rPr lang="en-US" altLang="zh-TW" sz="2800" b="0" i="1" smtClean="0">
                        <a:solidFill>
                          <a:prstClr val="black"/>
                        </a:solidFill>
                        <a:latin typeface="Cambria Math" panose="02040503050406030204" pitchFamily="18" charset="0"/>
                        <a:cs typeface="Times New Roman" panose="02020603050405020304" pitchFamily="18" charset="0"/>
                      </a:rPr>
                      <m:t> </m:t>
                    </m:r>
                    <m:r>
                      <a:rPr lang="en-US" altLang="zh-TW" sz="2800" i="1">
                        <a:solidFill>
                          <a:prstClr val="black"/>
                        </a:solidFill>
                        <a:latin typeface="Cambria Math" panose="02040503050406030204" pitchFamily="18" charset="0"/>
                        <a:cs typeface="Times New Roman" panose="02020603050405020304" pitchFamily="18" charset="0"/>
                      </a:rPr>
                      <m:t>𝑏</m:t>
                    </m:r>
                    <m:r>
                      <a:rPr lang="en-US" altLang="zh-TW" sz="2800" i="1">
                        <a:solidFill>
                          <a:prstClr val="black"/>
                        </a:solidFill>
                        <a:latin typeface="Cambria Math" panose="02040503050406030204" pitchFamily="18" charset="0"/>
                        <a:cs typeface="Times New Roman" panose="02020603050405020304" pitchFamily="18" charset="0"/>
                      </a:rPr>
                      <m:t>=4.3</m:t>
                    </m:r>
                  </m:oMath>
                </a14:m>
                <a:r>
                  <a:rPr lang="en-US" altLang="zh-TW" sz="2800" i="1"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are fixed</a:t>
                </a:r>
              </a:p>
              <a:p>
                <a:pPr marL="457200" indent="-457200">
                  <a:buFont typeface="Arial" panose="020B0604020202020204" pitchFamily="34" charset="0"/>
                  <a:buChar char="•"/>
                </a:pPr>
                <a14:m>
                  <m:oMath xmlns:m="http://schemas.openxmlformats.org/officeDocument/2006/math">
                    <m:sSub>
                      <m:sSubPr>
                        <m:ctrlPr>
                          <a:rPr lang="en-US" altLang="zh-TW" sz="2800" i="1" smtClean="0">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0</m:t>
                        </m:r>
                      </m:sub>
                    </m:sSub>
                    <m:r>
                      <a:rPr lang="en-US" altLang="zh-TW" sz="2800" b="0" i="1" smtClean="0">
                        <a:latin typeface="Cambria Math" panose="02040503050406030204" pitchFamily="18" charset="0"/>
                        <a:cs typeface="Times New Roman" panose="02020603050405020304" pitchFamily="18" charset="0"/>
                      </a:rPr>
                      <m:t>=36.610, </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=−0.013,</m:t>
                    </m:r>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zh-TW" altLang="en-US" sz="2800" i="1">
                            <a:solidFill>
                              <a:prstClr val="black"/>
                            </a:solidFill>
                            <a:latin typeface="Cambria Math" panose="02040503050406030204" pitchFamily="18" charset="0"/>
                            <a:cs typeface="Times New Roman" panose="02020603050405020304" pitchFamily="18" charset="0"/>
                          </a:rPr>
                          <m:t>𝜔</m:t>
                        </m:r>
                      </m:e>
                      <m:sub>
                        <m:r>
                          <a:rPr lang="en-US" altLang="zh-TW" sz="2800" i="1">
                            <a:solidFill>
                              <a:prstClr val="black"/>
                            </a:solidFill>
                            <a:latin typeface="Cambria Math" panose="02040503050406030204" pitchFamily="18" charset="0"/>
                            <a:cs typeface="Times New Roman" panose="02020603050405020304" pitchFamily="18" charset="0"/>
                          </a:rPr>
                          <m:t>2</m:t>
                        </m:r>
                      </m:sub>
                    </m:sSub>
                    <m:r>
                      <a:rPr lang="en-US" altLang="zh-TW" sz="2800" b="0" i="1" smtClean="0">
                        <a:solidFill>
                          <a:prstClr val="black"/>
                        </a:solidFill>
                        <a:latin typeface="Cambria Math" panose="02040503050406030204" pitchFamily="18" charset="0"/>
                        <a:cs typeface="Times New Roman" panose="02020603050405020304" pitchFamily="18" charset="0"/>
                      </a:rPr>
                      <m:t>=−0.133, </m:t>
                    </m:r>
                    <m:r>
                      <a:rPr lang="en-US" altLang="zh-TW" sz="2800" b="0" i="1" smtClean="0">
                        <a:solidFill>
                          <a:prstClr val="black"/>
                        </a:solidFill>
                        <a:latin typeface="Cambria Math" panose="02040503050406030204" pitchFamily="18" charset="0"/>
                        <a:cs typeface="Times New Roman" panose="02020603050405020304" pitchFamily="18" charset="0"/>
                      </a:rPr>
                      <m:t>𝐿</m:t>
                    </m:r>
                    <m:r>
                      <a:rPr lang="en-US" altLang="zh-TW" sz="2800" b="0" i="1" smtClean="0">
                        <a:solidFill>
                          <a:prstClr val="black"/>
                        </a:solidFill>
                        <a:latin typeface="Cambria Math" panose="02040503050406030204" pitchFamily="18" charset="0"/>
                        <a:cs typeface="Times New Roman" panose="02020603050405020304" pitchFamily="18" charset="0"/>
                      </a:rPr>
                      <m:t>=1.1037</m:t>
                    </m:r>
                  </m:oMath>
                </a14:m>
                <a:r>
                  <a:rPr lang="en-US" altLang="zh-TW" sz="2800" dirty="0">
                    <a:latin typeface="Times New Roman" panose="02020603050405020304" pitchFamily="18" charset="0"/>
                    <a:cs typeface="Times New Roman" panose="02020603050405020304" pitchFamily="18" charset="0"/>
                  </a:rPr>
                  <a:t> </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4341" y="892532"/>
                <a:ext cx="11637238" cy="1384995"/>
              </a:xfrm>
              <a:prstGeom prst="rect">
                <a:avLst/>
              </a:prstGeom>
              <a:blipFill>
                <a:blip r:embed="rId4"/>
                <a:stretch>
                  <a:fillRect l="-943" t="-43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86613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7" y="584775"/>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405214" y="0"/>
            <a:ext cx="572862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Generalization and Over-fitting</a:t>
            </a:r>
            <a:endParaRPr lang="zh-TW" altLang="en-US" sz="32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79133" y="584775"/>
            <a:ext cx="11434812" cy="6124754"/>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In 100m data, the 8th-order polynomial model pays too much attention to the training data (it </a:t>
            </a:r>
            <a:r>
              <a:rPr lang="en-US" altLang="zh-TW" sz="2800" dirty="0" err="1">
                <a:latin typeface="Times New Roman" panose="02020603050405020304" pitchFamily="18" charset="0"/>
                <a:cs typeface="Times New Roman" panose="02020603050405020304" pitchFamily="18" charset="0"/>
              </a:rPr>
              <a:t>overfits</a:t>
            </a:r>
            <a:r>
              <a:rPr lang="en-US" altLang="zh-TW" sz="2800" dirty="0">
                <a:latin typeface="Times New Roman" panose="02020603050405020304" pitchFamily="18" charset="0"/>
                <a:cs typeface="Times New Roman" panose="02020603050405020304" pitchFamily="18" charset="0"/>
              </a:rPr>
              <a:t>) and does not generalize well to new data.</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Determining the optimal model complexity such that it is able to generalize well </a:t>
            </a:r>
            <a:r>
              <a:rPr lang="en-US" altLang="zh-TW" sz="2800" dirty="0">
                <a:solidFill>
                  <a:srgbClr val="FF0000"/>
                </a:solidFill>
                <a:latin typeface="Times New Roman" panose="02020603050405020304" pitchFamily="18" charset="0"/>
                <a:cs typeface="Times New Roman" panose="02020603050405020304" pitchFamily="18" charset="0"/>
              </a:rPr>
              <a:t>without over-fitting </a:t>
            </a:r>
            <a:r>
              <a:rPr lang="en-US" altLang="zh-TW" sz="2800" dirty="0">
                <a:latin typeface="Times New Roman" panose="02020603050405020304" pitchFamily="18" charset="0"/>
                <a:cs typeface="Times New Roman" panose="02020603050405020304" pitchFamily="18" charset="0"/>
              </a:rPr>
              <a:t>is very challenging. </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tradeoff is often referred to as the </a:t>
            </a:r>
            <a:r>
              <a:rPr lang="en-US" altLang="zh-TW" sz="2800" dirty="0">
                <a:solidFill>
                  <a:srgbClr val="FF0000"/>
                </a:solidFill>
                <a:latin typeface="Times New Roman" panose="02020603050405020304" pitchFamily="18" charset="0"/>
                <a:cs typeface="Times New Roman" panose="02020603050405020304" pitchFamily="18" charset="0"/>
              </a:rPr>
              <a:t>bias-variance</a:t>
            </a:r>
            <a:r>
              <a:rPr lang="en-US" altLang="zh-TW" sz="2800" dirty="0">
                <a:latin typeface="Times New Roman" panose="02020603050405020304" pitchFamily="18" charset="0"/>
                <a:cs typeface="Times New Roman" panose="02020603050405020304" pitchFamily="18" charset="0"/>
              </a:rPr>
              <a:t> tradeoff.</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One common way to overcome this problem is to use a </a:t>
            </a:r>
            <a:r>
              <a:rPr lang="en-US" altLang="zh-TW" sz="2800" dirty="0">
                <a:solidFill>
                  <a:srgbClr val="FF0000"/>
                </a:solidFill>
                <a:latin typeface="Times New Roman" panose="02020603050405020304" pitchFamily="18" charset="0"/>
                <a:cs typeface="Times New Roman" panose="02020603050405020304" pitchFamily="18" charset="0"/>
              </a:rPr>
              <a:t>second</a:t>
            </a:r>
            <a:r>
              <a:rPr lang="en-US" altLang="zh-TW" sz="2800" dirty="0">
                <a:latin typeface="Times New Roman" panose="02020603050405020304" pitchFamily="18" charset="0"/>
                <a:cs typeface="Times New Roman" panose="02020603050405020304" pitchFamily="18" charset="0"/>
              </a:rPr>
              <a:t> dataset, referred to as a </a:t>
            </a:r>
            <a:r>
              <a:rPr lang="en-US" altLang="zh-TW" sz="2800" dirty="0">
                <a:solidFill>
                  <a:srgbClr val="FF0000"/>
                </a:solidFill>
                <a:latin typeface="Times New Roman" panose="02020603050405020304" pitchFamily="18" charset="0"/>
                <a:cs typeface="Times New Roman" panose="02020603050405020304" pitchFamily="18" charset="0"/>
              </a:rPr>
              <a:t>validation set</a:t>
            </a:r>
            <a:r>
              <a:rPr lang="en-US" altLang="zh-TW" sz="2800" dirty="0">
                <a:latin typeface="Times New Roman" panose="02020603050405020304" pitchFamily="18" charset="0"/>
                <a:cs typeface="Times New Roman" panose="02020603050405020304" pitchFamily="18" charset="0"/>
              </a:rPr>
              <a:t>. It is used to </a:t>
            </a:r>
            <a:r>
              <a:rPr lang="en-US" altLang="zh-TW" sz="2800" dirty="0">
                <a:solidFill>
                  <a:srgbClr val="FF0000"/>
                </a:solidFill>
                <a:latin typeface="Times New Roman" panose="02020603050405020304" pitchFamily="18" charset="0"/>
                <a:cs typeface="Times New Roman" panose="02020603050405020304" pitchFamily="18" charset="0"/>
              </a:rPr>
              <a:t>validate</a:t>
            </a:r>
            <a:r>
              <a:rPr lang="en-US" altLang="zh-TW" sz="2800" dirty="0">
                <a:latin typeface="Times New Roman" panose="02020603050405020304" pitchFamily="18" charset="0"/>
                <a:cs typeface="Times New Roman" panose="02020603050405020304" pitchFamily="18" charset="0"/>
              </a:rPr>
              <a:t> the predictive performance of our model.</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For example, in 100m data, we could remove all Olympics since 1980 from the training set and make these the validation set.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3053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700456" y="107198"/>
            <a:ext cx="2868862"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Validation data</a:t>
            </a:r>
            <a:endParaRPr lang="zh-TW" alt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26180" y="704004"/>
            <a:ext cx="4695825" cy="3800475"/>
          </a:xfrm>
          <a:prstGeom prst="rect">
            <a:avLst/>
          </a:prstGeom>
        </p:spPr>
      </p:pic>
      <p:pic>
        <p:nvPicPr>
          <p:cNvPr id="5" name="Picture 4"/>
          <p:cNvPicPr>
            <a:picLocks noChangeAspect="1"/>
          </p:cNvPicPr>
          <p:nvPr/>
        </p:nvPicPr>
        <p:blipFill>
          <a:blip r:embed="rId3"/>
          <a:stretch>
            <a:fillRect/>
          </a:stretch>
        </p:blipFill>
        <p:spPr>
          <a:xfrm>
            <a:off x="6443461" y="713529"/>
            <a:ext cx="4752975" cy="3790950"/>
          </a:xfrm>
          <a:prstGeom prst="rect">
            <a:avLst/>
          </a:prstGeom>
        </p:spPr>
      </p:pic>
      <p:sp>
        <p:nvSpPr>
          <p:cNvPr id="6" name="Rectangle 5"/>
          <p:cNvSpPr/>
          <p:nvPr/>
        </p:nvSpPr>
        <p:spPr>
          <a:xfrm>
            <a:off x="526180" y="4611231"/>
            <a:ext cx="11170769" cy="2246769"/>
          </a:xfrm>
          <a:prstGeom prst="rect">
            <a:avLst/>
          </a:prstGeom>
        </p:spPr>
        <p:txBody>
          <a:bodyPr wrap="square">
            <a:spAutoFit/>
          </a:bodyPr>
          <a:lstStyle/>
          <a:p>
            <a:pPr marL="342900" indent="-3429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Left: Training loss for the Olympic men's 100m data (before 1980)</a:t>
            </a:r>
          </a:p>
          <a:p>
            <a:pPr marL="342900" indent="-3429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Right: Log validation loss for the Olympic men's 100m data. When using the squared predictive error (squared loss) and measures how close the predicted values are to the true values. Note that the log loss is plotted as the value increases so rapidly.</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73164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4769" y="0"/>
            <a:ext cx="5363969"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MATLAB script: </a:t>
            </a:r>
            <a:r>
              <a:rPr lang="en-US" altLang="zh-TW" sz="3200" b="1" dirty="0" err="1">
                <a:latin typeface="Times New Roman" panose="02020603050405020304" pitchFamily="18" charset="0"/>
                <a:cs typeface="Times New Roman" panose="02020603050405020304" pitchFamily="18" charset="0"/>
              </a:rPr>
              <a:t>olympval.m</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876118" y="584775"/>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663983" y="584775"/>
            <a:ext cx="10645540" cy="5078313"/>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olympval.m</a:t>
            </a:r>
            <a:r>
              <a:rPr lang="en-US" altLang="zh-TW" dirty="0">
                <a:solidFill>
                  <a:srgbClr val="028009"/>
                </a:solidFill>
                <a:latin typeface="Courier New" panose="02070309020205020404" pitchFamily="49" charset="0"/>
              </a:rPr>
              <a:t> From A First Course in Machine Learning, Chapter 1.</a:t>
            </a:r>
          </a:p>
          <a:p>
            <a:r>
              <a:rPr lang="en-US" altLang="zh-TW" dirty="0" err="1">
                <a:solidFill>
                  <a:srgbClr val="000000"/>
                </a:solidFill>
                <a:latin typeface="Courier New" panose="02070309020205020404" pitchFamily="49" charset="0"/>
              </a:rPr>
              <a:t>clc;clear</a:t>
            </a:r>
            <a:r>
              <a:rPr lang="en-US" altLang="zh-TW" dirty="0">
                <a:solidFill>
                  <a:srgbClr val="000000"/>
                </a:solidFill>
                <a:latin typeface="Courier New" panose="02070309020205020404" pitchFamily="49" charset="0"/>
              </a:rPr>
              <a:t> </a:t>
            </a:r>
            <a:r>
              <a:rPr lang="en-US" altLang="zh-TW" dirty="0" err="1">
                <a:solidFill>
                  <a:srgbClr val="AA04F9"/>
                </a:solidFill>
                <a:latin typeface="Courier New" panose="02070309020205020404" pitchFamily="49" charset="0"/>
              </a:rPr>
              <a:t>all</a:t>
            </a:r>
            <a:r>
              <a:rPr lang="en-US" altLang="zh-TW" dirty="0" err="1">
                <a:solidFill>
                  <a:srgbClr val="000000"/>
                </a:solidFill>
                <a:latin typeface="Courier New" panose="02070309020205020404" pitchFamily="49" charset="0"/>
              </a:rPr>
              <a:t>;close</a:t>
            </a:r>
            <a:r>
              <a:rPr lang="en-US" altLang="zh-TW" dirty="0">
                <a:solidFill>
                  <a:srgbClr val="000000"/>
                </a:solidFill>
                <a:latin typeface="Courier New" panose="02070309020205020404" pitchFamily="49" charset="0"/>
              </a:rPr>
              <a:t>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a:t>
            </a:r>
          </a:p>
          <a:p>
            <a:r>
              <a:rPr lang="en-US" altLang="zh-TW" dirty="0">
                <a:solidFill>
                  <a:srgbClr val="028009"/>
                </a:solidFill>
                <a:latin typeface="Courier New" panose="02070309020205020404" pitchFamily="49" charset="0"/>
              </a:rPr>
              <a:t>%% Load the Olympic data and extract the training and validation data</a:t>
            </a:r>
          </a:p>
          <a:p>
            <a:r>
              <a:rPr lang="en-US" altLang="zh-TW" dirty="0">
                <a:solidFill>
                  <a:srgbClr val="000000"/>
                </a:solidFill>
                <a:latin typeface="Courier New" panose="02070309020205020404" pitchFamily="49" charset="0"/>
              </a:rPr>
              <a:t>load </a:t>
            </a:r>
            <a:r>
              <a:rPr lang="en-US" altLang="zh-TW" dirty="0">
                <a:solidFill>
                  <a:srgbClr val="AA04F9"/>
                </a:solidFill>
                <a:latin typeface="Courier New" panose="02070309020205020404" pitchFamily="49" charset="0"/>
              </a:rPr>
              <a:t>../data/</a:t>
            </a:r>
            <a:r>
              <a:rPr lang="en-US" altLang="zh-TW" dirty="0" err="1">
                <a:solidFill>
                  <a:srgbClr val="AA04F9"/>
                </a:solidFill>
                <a:latin typeface="Courier New" panose="02070309020205020404" pitchFamily="49" charset="0"/>
              </a:rPr>
              <a:t>olympics</a:t>
            </a:r>
            <a:r>
              <a:rPr lang="en-US" altLang="zh-TW" dirty="0">
                <a:solidFill>
                  <a:srgbClr val="AA04F9"/>
                </a:solidFill>
                <a:latin typeface="Courier New" panose="02070309020205020404" pitchFamily="49" charset="0"/>
              </a:rPr>
              <a:t>/male100.csv</a:t>
            </a:r>
          </a:p>
          <a:p>
            <a:r>
              <a:rPr lang="en-US" altLang="zh-TW" dirty="0">
                <a:solidFill>
                  <a:srgbClr val="000000"/>
                </a:solidFill>
                <a:latin typeface="Courier New" panose="02070309020205020404" pitchFamily="49" charset="0"/>
              </a:rPr>
              <a:t>x = male100(:,1); </a:t>
            </a:r>
            <a:r>
              <a:rPr lang="en-US" altLang="zh-TW" dirty="0">
                <a:solidFill>
                  <a:srgbClr val="028009"/>
                </a:solidFill>
                <a:latin typeface="Courier New" panose="02070309020205020404" pitchFamily="49" charset="0"/>
              </a:rPr>
              <a:t>% Olympic years</a:t>
            </a:r>
          </a:p>
          <a:p>
            <a:r>
              <a:rPr lang="en-US" altLang="zh-TW" dirty="0">
                <a:solidFill>
                  <a:srgbClr val="000000"/>
                </a:solidFill>
                <a:latin typeface="Courier New" panose="02070309020205020404" pitchFamily="49" charset="0"/>
              </a:rPr>
              <a:t>t = male100(:,2); </a:t>
            </a:r>
            <a:r>
              <a:rPr lang="en-US" altLang="zh-TW" dirty="0">
                <a:solidFill>
                  <a:srgbClr val="028009"/>
                </a:solidFill>
                <a:latin typeface="Courier New" panose="02070309020205020404" pitchFamily="49" charset="0"/>
              </a:rPr>
              <a:t>% Winning times</a:t>
            </a:r>
          </a:p>
          <a:p>
            <a:r>
              <a:rPr lang="en-US" altLang="zh-TW" dirty="0" err="1">
                <a:solidFill>
                  <a:srgbClr val="000000"/>
                </a:solidFill>
                <a:latin typeface="Courier New" panose="02070309020205020404" pitchFamily="49" charset="0"/>
              </a:rPr>
              <a:t>pos</a:t>
            </a:r>
            <a:r>
              <a:rPr lang="en-US" altLang="zh-TW" dirty="0">
                <a:solidFill>
                  <a:srgbClr val="000000"/>
                </a:solidFill>
                <a:latin typeface="Courier New" panose="02070309020205020404" pitchFamily="49" charset="0"/>
              </a:rPr>
              <a:t> = find(x&gt;1979);</a:t>
            </a:r>
          </a:p>
          <a:p>
            <a:r>
              <a:rPr lang="en-US" altLang="zh-TW" dirty="0">
                <a:solidFill>
                  <a:srgbClr val="028009"/>
                </a:solidFill>
                <a:latin typeface="Courier New" panose="02070309020205020404" pitchFamily="49" charset="0"/>
              </a:rPr>
              <a:t>% Rescale x for numerical reasons</a:t>
            </a:r>
          </a:p>
          <a:p>
            <a:r>
              <a:rPr lang="en-US" altLang="zh-TW" dirty="0">
                <a:solidFill>
                  <a:srgbClr val="000000"/>
                </a:solidFill>
                <a:latin typeface="Courier New" panose="02070309020205020404" pitchFamily="49" charset="0"/>
              </a:rPr>
              <a:t>x = x - x(1); x = x./4;</a:t>
            </a:r>
          </a:p>
          <a:p>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 = x(</a:t>
            </a:r>
            <a:r>
              <a:rPr lang="en-US" altLang="zh-TW" dirty="0" err="1">
                <a:solidFill>
                  <a:srgbClr val="000000"/>
                </a:solidFill>
                <a:latin typeface="Courier New" panose="02070309020205020404" pitchFamily="49" charset="0"/>
              </a:rPr>
              <a:t>pos:end</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valt</a:t>
            </a:r>
            <a:r>
              <a:rPr lang="en-US" altLang="zh-TW" dirty="0">
                <a:solidFill>
                  <a:srgbClr val="000000"/>
                </a:solidFill>
                <a:latin typeface="Courier New" panose="02070309020205020404" pitchFamily="49" charset="0"/>
              </a:rPr>
              <a:t> = t(</a:t>
            </a:r>
            <a:r>
              <a:rPr lang="en-US" altLang="zh-TW" dirty="0" err="1">
                <a:solidFill>
                  <a:srgbClr val="000000"/>
                </a:solidFill>
                <a:latin typeface="Courier New" panose="02070309020205020404" pitchFamily="49" charset="0"/>
              </a:rPr>
              <a:t>pos:end</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x(</a:t>
            </a:r>
            <a:r>
              <a:rPr lang="en-US" altLang="zh-TW" dirty="0" err="1">
                <a:solidFill>
                  <a:srgbClr val="000000"/>
                </a:solidFill>
                <a:latin typeface="Courier New" panose="02070309020205020404" pitchFamily="49" charset="0"/>
              </a:rPr>
              <a:t>pos:end</a:t>
            </a:r>
            <a:r>
              <a:rPr lang="en-US" altLang="zh-TW" dirty="0">
                <a:solidFill>
                  <a:srgbClr val="000000"/>
                </a:solidFill>
                <a:latin typeface="Courier New" panose="02070309020205020404" pitchFamily="49" charset="0"/>
              </a:rPr>
              <a:t>) = []; t(</a:t>
            </a:r>
            <a:r>
              <a:rPr lang="en-US" altLang="zh-TW" dirty="0" err="1">
                <a:solidFill>
                  <a:srgbClr val="000000"/>
                </a:solidFill>
                <a:latin typeface="Courier New" panose="02070309020205020404" pitchFamily="49" charset="0"/>
              </a:rPr>
              <a:t>pos:end</a:t>
            </a:r>
            <a:r>
              <a:rPr lang="en-US" altLang="zh-TW" dirty="0">
                <a:solidFill>
                  <a:srgbClr val="000000"/>
                </a:solidFill>
                <a:latin typeface="Courier New" panose="02070309020205020404" pitchFamily="49" charset="0"/>
              </a:rPr>
              <a:t>) = [];</a:t>
            </a:r>
          </a:p>
          <a:p>
            <a:r>
              <a:rPr lang="en-US" altLang="zh-TW" dirty="0">
                <a:solidFill>
                  <a:srgbClr val="028009"/>
                </a:solidFill>
                <a:latin typeface="Courier New" panose="02070309020205020404" pitchFamily="49" charset="0"/>
              </a:rPr>
              <a:t>%% Fit the different models and plot the results</a:t>
            </a:r>
          </a:p>
          <a:p>
            <a:r>
              <a:rPr lang="en-US" altLang="zh-TW" dirty="0">
                <a:solidFill>
                  <a:srgbClr val="000000"/>
                </a:solidFill>
                <a:latin typeface="Courier New" panose="02070309020205020404" pitchFamily="49" charset="0"/>
              </a:rPr>
              <a:t>orders = [1 4 8]; </a:t>
            </a:r>
            <a:r>
              <a:rPr lang="en-US" altLang="zh-TW" dirty="0">
                <a:solidFill>
                  <a:srgbClr val="028009"/>
                </a:solidFill>
                <a:latin typeface="Courier New" panose="02070309020205020404" pitchFamily="49" charset="0"/>
              </a:rPr>
              <a:t>%We shall fit models of these orders</a:t>
            </a:r>
          </a:p>
          <a:p>
            <a:r>
              <a:rPr lang="en-US" altLang="zh-TW" dirty="0">
                <a:solidFill>
                  <a:srgbClr val="028009"/>
                </a:solidFill>
                <a:latin typeface="Courier New" panose="02070309020205020404" pitchFamily="49" charset="0"/>
              </a:rPr>
              <a:t>% Plot the data</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en-US" altLang="zh-TW" dirty="0">
                <a:solidFill>
                  <a:srgbClr val="000000"/>
                </a:solidFill>
                <a:latin typeface="Courier New" panose="02070309020205020404" pitchFamily="49" charset="0"/>
              </a:rPr>
              <a:t>plot(x,t,</a:t>
            </a:r>
            <a:r>
              <a:rPr lang="en-US" altLang="zh-TW" dirty="0">
                <a:solidFill>
                  <a:srgbClr val="AA04F9"/>
                </a:solidFill>
                <a:latin typeface="Courier New" panose="02070309020205020404" pitchFamily="49" charset="0"/>
              </a:rPr>
              <a:t>'bo'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,5); hold </a:t>
            </a:r>
            <a:r>
              <a:rPr lang="en-US" altLang="zh-TW" dirty="0">
                <a:solidFill>
                  <a:srgbClr val="AA04F9"/>
                </a:solidFill>
                <a:latin typeface="Courier New" panose="02070309020205020404" pitchFamily="49" charset="0"/>
              </a:rPr>
              <a:t>all</a:t>
            </a:r>
          </a:p>
          <a:p>
            <a:r>
              <a:rPr lang="en-US" altLang="zh-TW" dirty="0">
                <a:solidFill>
                  <a:srgbClr val="000000"/>
                </a:solidFill>
                <a:latin typeface="Courier New" panose="02070309020205020404" pitchFamily="49" charset="0"/>
              </a:rPr>
              <a:t>plot(valx,valt,</a:t>
            </a:r>
            <a:r>
              <a:rPr lang="en-US" altLang="zh-TW" dirty="0">
                <a:solidFill>
                  <a:srgbClr val="AA04F9"/>
                </a:solidFill>
                <a:latin typeface="Courier New" panose="02070309020205020404" pitchFamily="49" charset="0"/>
              </a:rPr>
              <a:t>'ro'</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'markersize'</a:t>
            </a:r>
            <a:r>
              <a:rPr lang="en-US" altLang="zh-TW" dirty="0">
                <a:solidFill>
                  <a:srgbClr val="000000"/>
                </a:solidFill>
                <a:latin typeface="Courier New" panose="02070309020205020404" pitchFamily="49" charset="0"/>
              </a:rPr>
              <a:t>,5);</a:t>
            </a:r>
          </a:p>
          <a:p>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[min(x):0.01:max(</a:t>
            </a:r>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283478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131" y="557749"/>
            <a:ext cx="9375006" cy="6186309"/>
          </a:xfrm>
          <a:prstGeom prst="rect">
            <a:avLst/>
          </a:prstGeom>
        </p:spPr>
        <p:txBody>
          <a:bodyPr wrap="square">
            <a:spAutoFit/>
          </a:bodyPr>
          <a:lstStyle/>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i</a:t>
            </a:r>
            <a:r>
              <a:rPr lang="en-US" altLang="zh-TW" dirty="0">
                <a:solidFill>
                  <a:srgbClr val="000000"/>
                </a:solidFill>
                <a:latin typeface="Courier New" panose="02070309020205020404" pitchFamily="49" charset="0"/>
              </a:rPr>
              <a:t> = 1:length(orders)</a:t>
            </a:r>
          </a:p>
          <a:p>
            <a:r>
              <a:rPr lang="en-US" altLang="zh-TW" dirty="0">
                <a:solidFill>
                  <a:srgbClr val="000000"/>
                </a:solidFill>
                <a:latin typeface="Courier New" panose="02070309020205020404" pitchFamily="49" charset="0"/>
              </a:rPr>
              <a:t>    X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 = [];</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0:orders(</a:t>
            </a:r>
            <a:r>
              <a:rPr lang="en-US" altLang="zh-TW" dirty="0" err="1">
                <a:solidFill>
                  <a:srgbClr val="000000"/>
                </a:solidFill>
                <a:latin typeface="Courier New" panose="02070309020205020404" pitchFamily="49" charset="0"/>
              </a:rPr>
              <a:t>i</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valx</a:t>
            </a:r>
            <a:r>
              <a:rPr lang="en-US" altLang="zh-TW" dirty="0">
                <a:solidFill>
                  <a:srgbClr val="000000"/>
                </a:solidFill>
                <a:latin typeface="Courier New" panose="02070309020205020404" pitchFamily="49" charset="0"/>
              </a:rPr>
              <a:t>.^k];</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plotx</a:t>
            </a:r>
            <a:r>
              <a:rPr lang="en-US" altLang="zh-TW" dirty="0">
                <a:solidFill>
                  <a:srgbClr val="000000"/>
                </a:solidFill>
                <a:latin typeface="Courier New" panose="02070309020205020404" pitchFamily="49" charset="0"/>
              </a:rPr>
              <a:t>.^k];</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Compute w</a:t>
            </a:r>
          </a:p>
          <a:p>
            <a:r>
              <a:rPr lang="en-US" altLang="zh-TW" dirty="0">
                <a:solidFill>
                  <a:srgbClr val="000000"/>
                </a:solidFill>
                <a:latin typeface="Courier New" panose="02070309020205020404" pitchFamily="49" charset="0"/>
              </a:rPr>
              <a:t>    w = (X'*X)\X'*t;</a:t>
            </a:r>
          </a:p>
          <a:p>
            <a:r>
              <a:rPr lang="en-US" altLang="zh-TW" dirty="0">
                <a:solidFill>
                  <a:srgbClr val="000000"/>
                </a:solidFill>
                <a:latin typeface="Courier New" panose="02070309020205020404" pitchFamily="49" charset="0"/>
              </a:rPr>
              <a:t>    plot(</a:t>
            </a:r>
            <a:r>
              <a:rPr lang="en-US" altLang="zh-TW" dirty="0" err="1">
                <a:solidFill>
                  <a:srgbClr val="000000"/>
                </a:solidFill>
                <a:latin typeface="Courier New" panose="02070309020205020404" pitchFamily="49" charset="0"/>
              </a:rPr>
              <a:t>plotx,plotX</a:t>
            </a:r>
            <a:r>
              <a:rPr lang="en-US" altLang="zh-TW" dirty="0">
                <a:solidFill>
                  <a:srgbClr val="000000"/>
                </a:solidFill>
                <a:latin typeface="Courier New" panose="02070309020205020404" pitchFamily="49" charset="0"/>
              </a:rPr>
              <a:t>*w,</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Compute validation loss</a:t>
            </a:r>
          </a:p>
          <a:p>
            <a:r>
              <a:rPr lang="sv-SE" altLang="zh-TW" dirty="0">
                <a:solidFill>
                  <a:srgbClr val="000000"/>
                </a:solidFill>
                <a:latin typeface="Courier New" panose="02070309020205020404" pitchFamily="49" charset="0"/>
              </a:rPr>
              <a:t>    val_loss(i) = mean((valX*w - valt).^2);</a:t>
            </a:r>
          </a:p>
          <a:p>
            <a:r>
              <a:rPr lang="en-US" altLang="zh-TW" dirty="0">
                <a:solidFill>
                  <a:srgbClr val="0E00FF"/>
                </a:solidFill>
                <a:latin typeface="Courier New" panose="02070309020205020404" pitchFamily="49" charset="0"/>
              </a:rPr>
              <a:t>end</a:t>
            </a:r>
          </a:p>
          <a:p>
            <a:r>
              <a:rPr lang="en-US" altLang="zh-TW" dirty="0" err="1">
                <a:solidFill>
                  <a:srgbClr val="000000"/>
                </a:solidFill>
                <a:latin typeface="Courier New" panose="02070309020205020404" pitchFamily="49" charset="0"/>
              </a:rPr>
              <a:t>ylim</a:t>
            </a:r>
            <a:r>
              <a:rPr lang="en-US" altLang="zh-TW" dirty="0">
                <a:solidFill>
                  <a:srgbClr val="000000"/>
                </a:solidFill>
                <a:latin typeface="Courier New" panose="02070309020205020404" pitchFamily="49" charset="0"/>
              </a:rPr>
              <a:t>([9 12]);</a:t>
            </a:r>
          </a:p>
          <a:p>
            <a:r>
              <a:rPr lang="en-US" altLang="zh-TW" dirty="0">
                <a:solidFill>
                  <a:srgbClr val="000000"/>
                </a:solidFill>
                <a:latin typeface="Courier New" panose="02070309020205020404" pitchFamily="49" charset="0"/>
              </a:rPr>
              <a:t>legend(</a:t>
            </a:r>
            <a:r>
              <a:rPr lang="en-US" altLang="zh-TW" dirty="0">
                <a:solidFill>
                  <a:srgbClr val="AA04F9"/>
                </a:solidFill>
                <a:latin typeface="Courier New" panose="02070309020205020404" pitchFamily="49" charset="0"/>
              </a:rPr>
              <a:t>'Training'</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'Validation'</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'Linear'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'4th order'</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'8th order'</a:t>
            </a:r>
            <a:r>
              <a:rPr lang="en-US" altLang="zh-TW" dirty="0">
                <a:solidFill>
                  <a:srgbClr val="000000"/>
                </a:solidFill>
                <a:latin typeface="Courier New" panose="02070309020205020404" pitchFamily="49" charset="0"/>
              </a:rPr>
              <a:t>)</a:t>
            </a:r>
          </a:p>
          <a:p>
            <a:r>
              <a:rPr lang="en-US" altLang="zh-TW" dirty="0">
                <a:solidFill>
                  <a:srgbClr val="028009"/>
                </a:solidFill>
                <a:latin typeface="Courier New" panose="02070309020205020404" pitchFamily="49" charset="0"/>
              </a:rPr>
              <a:t>%% Display the validation losses</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i</a:t>
            </a:r>
            <a:r>
              <a:rPr lang="en-US" altLang="zh-TW" dirty="0">
                <a:solidFill>
                  <a:srgbClr val="000000"/>
                </a:solidFill>
                <a:latin typeface="Courier New" panose="02070309020205020404" pitchFamily="49" charset="0"/>
              </a:rPr>
              <a:t> = 1:length(orders)</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fprintf</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'\n Model order: %g, Validation loss: %g'</a:t>
            </a:r>
            <a:r>
              <a:rPr lang="en-US" altLang="zh-TW" dirty="0">
                <a:solidFill>
                  <a:srgbClr val="000000"/>
                </a:solidFill>
                <a:latin typeface="Courier New" panose="02070309020205020404" pitchFamily="49" charset="0"/>
              </a:rPr>
              <a:t>,</a:t>
            </a:r>
            <a:r>
              <a:rPr lang="en-US" altLang="zh-TW" dirty="0">
                <a:solidFill>
                  <a:srgbClr val="0E00FF"/>
                </a:solidFill>
                <a:latin typeface="Courier New" panose="02070309020205020404" pitchFamily="49" charset="0"/>
              </a:rPr>
              <a:t>...</a:t>
            </a:r>
          </a:p>
          <a:p>
            <a:r>
              <a:rPr lang="en-US" altLang="zh-TW" dirty="0">
                <a:solidFill>
                  <a:srgbClr val="000000"/>
                </a:solidFill>
                <a:latin typeface="Courier New" panose="02070309020205020404" pitchFamily="49" charset="0"/>
              </a:rPr>
              <a:t>        orders(</a:t>
            </a:r>
            <a:r>
              <a:rPr lang="en-US" altLang="zh-TW" dirty="0" err="1">
                <a:solidFill>
                  <a:srgbClr val="000000"/>
                </a:solidFill>
                <a:latin typeface="Courier New" panose="02070309020205020404" pitchFamily="49" charset="0"/>
              </a:rPr>
              <a:t>i</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val_loss</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i</a:t>
            </a:r>
            <a:r>
              <a:rPr lang="en-US" altLang="zh-TW" dirty="0">
                <a:solidFill>
                  <a:srgbClr val="000000"/>
                </a:solidFill>
                <a:latin typeface="Courier New" panose="02070309020205020404" pitchFamily="49" charset="0"/>
              </a:rPr>
              <a:t>));</a:t>
            </a:r>
          </a:p>
          <a:p>
            <a:r>
              <a:rPr lang="en-US" altLang="zh-TW" dirty="0">
                <a:solidFill>
                  <a:srgbClr val="0E00FF"/>
                </a:solidFill>
                <a:latin typeface="Courier New" panose="02070309020205020404" pitchFamily="49" charset="0"/>
              </a:rPr>
              <a:t>end</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'Olympic number (note, not year!)'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'Winning time'</a:t>
            </a:r>
            <a:r>
              <a:rPr lang="en-US" altLang="zh-TW" dirty="0">
                <a:solidFill>
                  <a:srgbClr val="000000"/>
                </a:solidFill>
                <a:latin typeface="Courier New" panose="02070309020205020404" pitchFamily="49" charset="0"/>
              </a:rPr>
              <a:t>);</a:t>
            </a:r>
          </a:p>
        </p:txBody>
      </p:sp>
      <p:pic>
        <p:nvPicPr>
          <p:cNvPr id="5" name="Picture 4"/>
          <p:cNvPicPr>
            <a:picLocks noChangeAspect="1"/>
          </p:cNvPicPr>
          <p:nvPr/>
        </p:nvPicPr>
        <p:blipFill>
          <a:blip r:embed="rId2"/>
          <a:stretch>
            <a:fillRect/>
          </a:stretch>
        </p:blipFill>
        <p:spPr>
          <a:xfrm>
            <a:off x="7016817" y="96252"/>
            <a:ext cx="5069305" cy="4238386"/>
          </a:xfrm>
          <a:prstGeom prst="rect">
            <a:avLst/>
          </a:prstGeom>
        </p:spPr>
      </p:pic>
    </p:spTree>
    <p:extLst>
      <p:ext uri="{BB962C8B-B14F-4D97-AF65-F5344CB8AC3E}">
        <p14:creationId xmlns:p14="http://schemas.microsoft.com/office/powerpoint/2010/main" val="2731650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498325" y="107198"/>
            <a:ext cx="312592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Cross-Validation</a:t>
            </a:r>
            <a:endParaRPr lang="zh-TW" alt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529389" y="691973"/>
            <a:ext cx="10376034" cy="5693866"/>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The loss from validation data will be sensitive to the choice of data in our validation set. This is particularly problematic if our dataset (and hence our validation set) is small.</a:t>
            </a:r>
          </a:p>
          <a:p>
            <a:pPr marL="457200" indent="-457200">
              <a:buFont typeface="Arial" panose="020B0604020202020204" pitchFamily="34" charset="0"/>
              <a:buChar cha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FF0000"/>
                </a:solidFill>
                <a:latin typeface="Times New Roman" panose="02020603050405020304" pitchFamily="18" charset="0"/>
                <a:cs typeface="Times New Roman" panose="02020603050405020304" pitchFamily="18" charset="0"/>
              </a:rPr>
              <a:t>Cross-validation</a:t>
            </a:r>
            <a:r>
              <a:rPr lang="en-US" altLang="zh-TW" sz="2800" dirty="0">
                <a:solidFill>
                  <a:srgbClr val="000000"/>
                </a:solidFill>
                <a:latin typeface="Times New Roman" panose="02020603050405020304" pitchFamily="18" charset="0"/>
                <a:cs typeface="Times New Roman" panose="02020603050405020304" pitchFamily="18" charset="0"/>
              </a:rPr>
              <a:t> is a technique that allows us to make more efficient use of the data we have.</a:t>
            </a:r>
          </a:p>
          <a:p>
            <a:pPr marL="457200" indent="-457200">
              <a:buFont typeface="Arial" panose="020B0604020202020204" pitchFamily="34" charset="0"/>
              <a:buChar cha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K-fold cross-validation splits the data into K equally sized blocks. Each block takes its turn as a validation set for a training set comprised of the other K-1 blocks. </a:t>
            </a:r>
          </a:p>
          <a:p>
            <a:pPr marL="457200" indent="-457200">
              <a:buFont typeface="Arial" panose="020B0604020202020204" pitchFamily="34" charset="0"/>
              <a:buChar cha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Averaging over the resulting K loss values gives us our final loss value.</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9045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85743" y="584775"/>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498325" y="0"/>
            <a:ext cx="312592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Cross-Validation</a:t>
            </a:r>
            <a:endParaRPr lang="zh-TW" alt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070435" y="769269"/>
            <a:ext cx="5981700" cy="5800725"/>
          </a:xfrm>
          <a:prstGeom prst="rect">
            <a:avLst/>
          </a:prstGeom>
        </p:spPr>
      </p:pic>
    </p:spTree>
    <p:extLst>
      <p:ext uri="{BB962C8B-B14F-4D97-AF65-F5344CB8AC3E}">
        <p14:creationId xmlns:p14="http://schemas.microsoft.com/office/powerpoint/2010/main" val="1453548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323014" y="107198"/>
            <a:ext cx="8253289"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Leave-One-Out Cross-Validation (LOOCV)</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779646" y="691973"/>
                <a:ext cx="10828421" cy="388920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An extreme case of K-fold cross-validation is where K = N: each data observation is held out in turn and used to test a model trained on the other N-1 objects</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average squared validation loss for LOOCV is</a:t>
                </a:r>
              </a:p>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𝐿</m:t>
                          </m:r>
                        </m:e>
                        <m:sup>
                          <m:r>
                            <a:rPr lang="en-US" altLang="zh-TW" sz="2800" b="0" i="1" smtClean="0">
                              <a:latin typeface="Cambria Math" panose="02040503050406030204" pitchFamily="18" charset="0"/>
                              <a:cs typeface="Times New Roman" panose="02020603050405020304" pitchFamily="18" charset="0"/>
                            </a:rPr>
                            <m:t>𝐶𝑉</m:t>
                          </m:r>
                        </m:sup>
                      </m:sSup>
                      <m:r>
                        <a:rPr lang="en-US" altLang="zh-TW" sz="2800" b="0" i="1" smtClean="0">
                          <a:latin typeface="Cambria Math" panose="02040503050406030204" pitchFamily="18" charset="0"/>
                          <a:cs typeface="Times New Roman" panose="02020603050405020304" pitchFamily="18" charset="0"/>
                        </a:rPr>
                        <m:t>=</m:t>
                      </m:r>
                      <m:f>
                        <m:fPr>
                          <m:ctrlPr>
                            <a:rPr lang="en-US" altLang="zh-TW" sz="2800" b="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1</m:t>
                          </m:r>
                        </m:num>
                        <m:den>
                          <m:r>
                            <a:rPr lang="en-US" altLang="zh-TW" sz="2800" b="0" i="1" smtClean="0">
                              <a:latin typeface="Cambria Math" panose="02040503050406030204" pitchFamily="18" charset="0"/>
                              <a:cs typeface="Times New Roman" panose="02020603050405020304" pitchFamily="18" charset="0"/>
                            </a:rPr>
                            <m:t>𝑁</m:t>
                          </m:r>
                        </m:den>
                      </m:f>
                      <m:nary>
                        <m:naryPr>
                          <m:chr m:val="∑"/>
                          <m:ctrlPr>
                            <a:rPr lang="en-US" altLang="zh-TW" sz="2800" b="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𝑛</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𝑁</m:t>
                          </m:r>
                        </m:sup>
                        <m:e>
                          <m:sSup>
                            <m:sSupPr>
                              <m:ctrlPr>
                                <a:rPr lang="en-US" altLang="zh-TW" sz="2800" b="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m:t>
                              </m:r>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𝑛</m:t>
                                  </m:r>
                                </m:sub>
                              </m:sSub>
                              <m:r>
                                <a:rPr lang="en-US" altLang="zh-TW" sz="2800" b="0" i="1" smtClean="0">
                                  <a:latin typeface="Cambria Math" panose="02040503050406030204" pitchFamily="18" charset="0"/>
                                  <a:cs typeface="Times New Roman" panose="02020603050405020304" pitchFamily="18" charset="0"/>
                                </a:rPr>
                                <m:t>−</m:t>
                              </m:r>
                              <m:sSubSup>
                                <m:sSubSupPr>
                                  <m:ctrlPr>
                                    <a:rPr lang="en-US" altLang="zh-TW" sz="2800" b="0" i="1" smtClean="0">
                                      <a:latin typeface="Cambria Math" panose="02040503050406030204" pitchFamily="18" charset="0"/>
                                      <a:cs typeface="Times New Roman" panose="02020603050405020304" pitchFamily="18" charset="0"/>
                                    </a:rPr>
                                  </m:ctrlPr>
                                </m:sSubSupPr>
                                <m:e>
                                  <m:acc>
                                    <m:accPr>
                                      <m:chr m:val="̂"/>
                                      <m:ctrlPr>
                                        <a:rPr lang="en-US" altLang="zh-TW" sz="2800" b="0" i="1" smtClean="0">
                                          <a:latin typeface="Cambria Math" panose="02040503050406030204" pitchFamily="18" charset="0"/>
                                          <a:cs typeface="Times New Roman" panose="02020603050405020304" pitchFamily="18" charset="0"/>
                                        </a:rPr>
                                      </m:ctrlPr>
                                    </m:accPr>
                                    <m:e>
                                      <m:r>
                                        <a:rPr lang="zh-TW" altLang="en-US" sz="2800" b="0" i="1" smtClean="0">
                                          <a:latin typeface="Cambria Math" panose="02040503050406030204" pitchFamily="18" charset="0"/>
                                          <a:cs typeface="Times New Roman" panose="02020603050405020304" pitchFamily="18" charset="0"/>
                                        </a:rPr>
                                        <m:t>𝜔</m:t>
                                      </m:r>
                                    </m:e>
                                  </m:acc>
                                </m:e>
                                <m:sub>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𝑛</m:t>
                                  </m:r>
                                </m:sub>
                                <m:sup>
                                  <m:r>
                                    <a:rPr lang="en-US" altLang="zh-TW" sz="2800" b="0" i="1" smtClean="0">
                                      <a:latin typeface="Cambria Math" panose="02040503050406030204" pitchFamily="18" charset="0"/>
                                      <a:cs typeface="Times New Roman" panose="02020603050405020304" pitchFamily="18" charset="0"/>
                                    </a:rPr>
                                    <m:t>𝑇</m:t>
                                  </m:r>
                                </m:sup>
                              </m:sSubSup>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𝑛</m:t>
                                  </m:r>
                                </m:sub>
                              </m:sSub>
                              <m:r>
                                <a:rPr lang="en-US" altLang="zh-TW" sz="2800" b="0" i="1" smtClean="0">
                                  <a:latin typeface="Cambria Math" panose="02040503050406030204" pitchFamily="18" charset="0"/>
                                  <a:cs typeface="Times New Roman" panose="02020603050405020304" pitchFamily="18" charset="0"/>
                                </a:rPr>
                                <m:t>)</m:t>
                              </m:r>
                            </m:e>
                            <m:sup>
                              <m:r>
                                <a:rPr lang="en-US" altLang="zh-TW" sz="2800" b="0" i="1" smtClean="0">
                                  <a:latin typeface="Cambria Math" panose="02040503050406030204" pitchFamily="18" charset="0"/>
                                  <a:cs typeface="Times New Roman" panose="02020603050405020304" pitchFamily="18" charset="0"/>
                                </a:rPr>
                                <m:t>2</m:t>
                              </m:r>
                            </m:sup>
                          </m:sSup>
                        </m:e>
                      </m:nary>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sz="2800" i="1" smtClean="0">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zh-TW" altLang="en-US" sz="2800" i="1">
                                <a:latin typeface="Cambria Math" panose="02040503050406030204" pitchFamily="18" charset="0"/>
                                <a:cs typeface="Times New Roman" panose="02020603050405020304" pitchFamily="18" charset="0"/>
                              </a:rPr>
                              <m:t>𝜔</m:t>
                            </m:r>
                          </m:e>
                        </m:acc>
                      </m:e>
                      <m:sub>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is the estimated parameters without the </a:t>
                </a:r>
                <a:r>
                  <a:rPr lang="en-US" altLang="zh-TW" sz="2800" i="1" dirty="0">
                    <a:latin typeface="Times New Roman" panose="02020603050405020304" pitchFamily="18" charset="0"/>
                    <a:cs typeface="Times New Roman" panose="02020603050405020304" pitchFamily="18" charset="0"/>
                  </a:rPr>
                  <a:t>n</a:t>
                </a:r>
                <a:r>
                  <a:rPr lang="en-US" altLang="zh-TW" sz="2800" dirty="0">
                    <a:latin typeface="Times New Roman" panose="02020603050405020304" pitchFamily="18" charset="0"/>
                    <a:cs typeface="Times New Roman" panose="02020603050405020304" pitchFamily="18" charset="0"/>
                  </a:rPr>
                  <a:t>th training example.</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9646" y="691973"/>
                <a:ext cx="10828421" cy="3889206"/>
              </a:xfrm>
              <a:prstGeom prst="rect">
                <a:avLst/>
              </a:prstGeom>
              <a:blipFill>
                <a:blip r:embed="rId2"/>
                <a:stretch>
                  <a:fillRect l="-1182" t="-1724" b="-344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28034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4057" y="107198"/>
            <a:ext cx="9615837"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The mean LOOCV error for the Olympic men's 100m</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608568" y="690386"/>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2"/>
          <a:stretch>
            <a:fillRect/>
          </a:stretch>
        </p:blipFill>
        <p:spPr>
          <a:xfrm>
            <a:off x="3041583" y="690386"/>
            <a:ext cx="5485597" cy="4323253"/>
          </a:xfrm>
          <a:prstGeom prst="rect">
            <a:avLst/>
          </a:prstGeom>
        </p:spPr>
      </p:pic>
      <p:sp>
        <p:nvSpPr>
          <p:cNvPr id="7" name="Rectangle 6"/>
          <p:cNvSpPr/>
          <p:nvPr/>
        </p:nvSpPr>
        <p:spPr>
          <a:xfrm>
            <a:off x="1194057" y="5042118"/>
            <a:ext cx="10080860" cy="1815882"/>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This plot suggests that a </a:t>
            </a:r>
            <a:r>
              <a:rPr lang="en-US" altLang="zh-TW" sz="2800" dirty="0">
                <a:solidFill>
                  <a:srgbClr val="FF0000"/>
                </a:solidFill>
                <a:latin typeface="Times New Roman" panose="02020603050405020304" pitchFamily="18" charset="0"/>
                <a:cs typeface="Times New Roman" panose="02020603050405020304" pitchFamily="18" charset="0"/>
              </a:rPr>
              <a:t>third-order polynomial </a:t>
            </a:r>
            <a:r>
              <a:rPr lang="en-US" altLang="zh-TW" sz="2800" dirty="0">
                <a:latin typeface="Times New Roman" panose="02020603050405020304" pitchFamily="18" charset="0"/>
                <a:cs typeface="Times New Roman" panose="02020603050405020304" pitchFamily="18" charset="0"/>
              </a:rPr>
              <a:t>would be best and disagrees with the value obtained from using the last few data points as a validation set. However, the two methods do agree on one thing-the model certainly shouldn't be sixth-order or above.</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0465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538A9F0-F7DB-4B37-989C-EBD8F083C9C5}"/>
              </a:ext>
            </a:extLst>
          </p:cNvPr>
          <p:cNvSpPr>
            <a:spLocks noGrp="1"/>
          </p:cNvSpPr>
          <p:nvPr>
            <p:ph type="title"/>
          </p:nvPr>
        </p:nvSpPr>
        <p:spPr>
          <a:xfrm>
            <a:off x="4301262" y="100530"/>
            <a:ext cx="2880268" cy="798896"/>
          </a:xfrm>
        </p:spPr>
        <p:txBody>
          <a:bodyPr>
            <a:normAutofit/>
          </a:bodyPr>
          <a:lstStyle/>
          <a:p>
            <a:r>
              <a:rPr lang="en-US" altLang="zh-TW" sz="3600" dirty="0"/>
              <a:t> </a:t>
            </a:r>
            <a:r>
              <a:rPr lang="en-US" altLang="zh-TW" sz="4000" b="1" dirty="0" smtClean="0">
                <a:latin typeface="Times New Roman" panose="02020603050405020304" pitchFamily="18" charset="0"/>
                <a:cs typeface="Times New Roman" panose="02020603050405020304" pitchFamily="18" charset="0"/>
              </a:rPr>
              <a:t>Perceptron</a:t>
            </a:r>
            <a:endParaRPr lang="zh-TW" altLang="en-US" sz="4000" dirty="0"/>
          </a:p>
        </p:txBody>
      </p:sp>
      <p:sp>
        <p:nvSpPr>
          <p:cNvPr id="6" name="橢圓 5"/>
          <p:cNvSpPr/>
          <p:nvPr/>
        </p:nvSpPr>
        <p:spPr>
          <a:xfrm>
            <a:off x="4969644" y="2585987"/>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a:endCxn id="6" idx="2"/>
          </p:cNvCxnSpPr>
          <p:nvPr/>
        </p:nvCxnSpPr>
        <p:spPr>
          <a:xfrm>
            <a:off x="3499217" y="3009103"/>
            <a:ext cx="1470427" cy="52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5887761" y="3023135"/>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373540" y="1801485"/>
            <a:ext cx="10354" cy="746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2748933" y="2655843"/>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cs typeface="Times New Roman" panose="02020603050405020304" pitchFamily="18" charset="0"/>
                        </a:rPr>
                        <m:t>𝑥</m:t>
                      </m:r>
                    </m:oMath>
                  </m:oMathPara>
                </a14:m>
                <a:endParaRPr lang="zh-TW"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748933" y="2655843"/>
                <a:ext cx="468077"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135397" y="1215357"/>
                <a:ext cx="1303503" cy="523220"/>
              </a:xfrm>
              <a:prstGeom prst="rect">
                <a:avLst/>
              </a:prstGeom>
            </p:spPr>
            <p:txBody>
              <a:bodyPr wrap="square">
                <a:spAutoFit/>
              </a:bodyPr>
              <a:lstStyle/>
              <a:p>
                <a14:m>
                  <m:oMath xmlns:m="http://schemas.openxmlformats.org/officeDocument/2006/math">
                    <m:r>
                      <a:rPr lang="en-US" altLang="zh-TW" sz="2800" b="0" i="1" smtClean="0">
                        <a:solidFill>
                          <a:srgbClr val="FF0000"/>
                        </a:solidFill>
                        <a:latin typeface="Cambria Math" panose="02040503050406030204" pitchFamily="18" charset="0"/>
                      </a:rPr>
                      <m:t>𝑏</m:t>
                    </m:r>
                  </m:oMath>
                </a14:m>
                <a:r>
                  <a:rPr lang="zh-TW" altLang="en-US" sz="2800" dirty="0" smtClean="0">
                    <a:solidFill>
                      <a:srgbClr val="FF0000"/>
                    </a:solidFill>
                  </a:rPr>
                  <a:t> </a:t>
                </a:r>
                <a:r>
                  <a:rPr lang="en-US" altLang="zh-TW" sz="2800" dirty="0" smtClean="0">
                    <a:latin typeface="Times New Roman" panose="02020603050405020304" pitchFamily="18" charset="0"/>
                    <a:cs typeface="Times New Roman" panose="02020603050405020304" pitchFamily="18" charset="0"/>
                  </a:rPr>
                  <a:t>(bias)</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5135397" y="1215357"/>
                <a:ext cx="1303503" cy="523220"/>
              </a:xfrm>
              <a:prstGeom prst="rect">
                <a:avLst/>
              </a:prstGeom>
              <a:blipFill>
                <a:blip r:embed="rId3"/>
                <a:stretch>
                  <a:fillRect t="-12791" r="-6542" b="-302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058305" y="2365548"/>
                <a:ext cx="541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C00000"/>
                          </a:solidFill>
                          <a:latin typeface="Cambria Math" panose="02040503050406030204" pitchFamily="18" charset="0"/>
                          <a:cs typeface="Times New Roman" panose="02020603050405020304" pitchFamily="18" charset="0"/>
                        </a:rPr>
                        <m:t>𝑤</m:t>
                      </m:r>
                    </m:oMath>
                  </m:oMathPara>
                </a14:m>
                <a:endParaRPr lang="zh-TW"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058305" y="2365548"/>
                <a:ext cx="541430"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336641" y="2710945"/>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6600"/>
                          </a:solidFill>
                          <a:latin typeface="Cambria Math" panose="02040503050406030204" pitchFamily="18" charset="0"/>
                        </a:rPr>
                        <m:t>𝑦</m:t>
                      </m:r>
                    </m:oMath>
                  </m:oMathPara>
                </a14:m>
                <a:endParaRPr lang="zh-TW" altLang="en-US" sz="2800" dirty="0">
                  <a:solidFill>
                    <a:srgbClr val="0066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9336641" y="2710945"/>
                <a:ext cx="480966"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42424" y="5038284"/>
                <a:ext cx="8848725" cy="9541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cs typeface="Times New Roman" panose="02020603050405020304" pitchFamily="18" charset="0"/>
                        </a:rPr>
                        <m:t>𝑣</m:t>
                      </m:r>
                      <m:r>
                        <a:rPr lang="en-US" altLang="zh-TW" sz="2800" i="1" smtClean="0">
                          <a:latin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𝑥</m:t>
                      </m:r>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smtClean="0">
                          <a:solidFill>
                            <a:srgbClr val="FF0000"/>
                          </a:solidFill>
                          <a:latin typeface="Cambria Math" panose="02040503050406030204" pitchFamily="18" charset="0"/>
                          <a:cs typeface="Times New Roman" panose="02020603050405020304" pitchFamily="18" charset="0"/>
                        </a:rPr>
                        <m:t>𝑏</m:t>
                      </m:r>
                    </m:oMath>
                  </m:oMathPara>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r>
                  <a:rPr lang="en-US" altLang="zh-TW" sz="2800" dirty="0" smtClean="0">
                    <a:solidFill>
                      <a:srgbClr val="006600"/>
                    </a:solidFill>
                    <a:cs typeface="Times New Roman" panose="02020603050405020304" pitchFamily="18" charset="0"/>
                  </a:rPr>
                  <a:t>                        </a:t>
                </a:r>
                <a14:m>
                  <m:oMath xmlns:m="http://schemas.openxmlformats.org/officeDocument/2006/math">
                    <m:r>
                      <a:rPr lang="en-US" altLang="zh-TW" sz="2800" i="1" smtClean="0">
                        <a:solidFill>
                          <a:srgbClr val="006600"/>
                        </a:solidFill>
                        <a:latin typeface="Cambria Math" panose="02040503050406030204" pitchFamily="18" charset="0"/>
                        <a:cs typeface="Times New Roman" panose="02020603050405020304" pitchFamily="18" charset="0"/>
                      </a:rPr>
                      <m:t>𝑦</m:t>
                    </m:r>
                    <m:r>
                      <a:rPr lang="en-US" altLang="zh-TW" sz="2800" i="1">
                        <a:latin typeface="Cambria Math" panose="02040503050406030204" pitchFamily="18" charset="0"/>
                        <a:cs typeface="Times New Roman" panose="02020603050405020304" pitchFamily="18" charset="0"/>
                      </a:rPr>
                      <m:t>=</m:t>
                    </m:r>
                    <m:r>
                      <a:rPr lang="zh-TW" altLang="en-US" sz="2800" i="1">
                        <a:latin typeface="Cambria Math" panose="02040503050406030204" pitchFamily="18" charset="0"/>
                        <a:cs typeface="Times New Roman" panose="02020603050405020304" pitchFamily="18" charset="0"/>
                      </a:rPr>
                      <m:t>𝜑</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𝑣</m:t>
                    </m:r>
                    <m:r>
                      <a:rPr lang="en-US" altLang="zh-TW" sz="2800" i="1">
                        <a:latin typeface="Cambria Math" panose="02040503050406030204" pitchFamily="18" charset="0"/>
                        <a:cs typeface="Times New Roman" panose="02020603050405020304" pitchFamily="18" charset="0"/>
                      </a:rPr>
                      <m:t>)</m:t>
                    </m:r>
                  </m:oMath>
                </a14:m>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r>
                      <a:rPr lang="zh-TW" altLang="en-US" sz="2800" i="1">
                        <a:latin typeface="Cambria Math" panose="02040503050406030204" pitchFamily="18" charset="0"/>
                        <a:cs typeface="Times New Roman" panose="02020603050405020304" pitchFamily="18" charset="0"/>
                      </a:rPr>
                      <m:t>𝜑</m:t>
                    </m:r>
                  </m:oMath>
                </a14:m>
                <a:r>
                  <a:rPr lang="en-US" altLang="zh-TW" sz="2800" dirty="0" smtClean="0">
                    <a:latin typeface="Times New Roman" panose="02020603050405020304" pitchFamily="18" charset="0"/>
                    <a:cs typeface="Times New Roman" panose="02020603050405020304" pitchFamily="18" charset="0"/>
                  </a:rPr>
                  <a:t> is the activation function</a:t>
                </a: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942424" y="5038284"/>
                <a:ext cx="8848725" cy="954107"/>
              </a:xfrm>
              <a:prstGeom prst="rect">
                <a:avLst/>
              </a:prstGeom>
              <a:blipFill>
                <a:blip r:embed="rId10"/>
                <a:stretch>
                  <a:fillRect b="-15924"/>
                </a:stretch>
              </a:blipFill>
            </p:spPr>
            <p:txBody>
              <a:bodyPr/>
              <a:lstStyle/>
              <a:p>
                <a:r>
                  <a:rPr lang="zh-TW" altLang="en-US">
                    <a:noFill/>
                  </a:rPr>
                  <a:t> </a:t>
                </a:r>
              </a:p>
            </p:txBody>
          </p:sp>
        </mc:Fallback>
      </mc:AlternateContent>
      <p:cxnSp>
        <p:nvCxnSpPr>
          <p:cNvPr id="32" name="直線單箭頭接點 31"/>
          <p:cNvCxnSpPr/>
          <p:nvPr/>
        </p:nvCxnSpPr>
        <p:spPr>
          <a:xfrm>
            <a:off x="8260490" y="2998971"/>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7275386" y="1696239"/>
                <a:ext cx="5257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cs typeface="Times New Roman" panose="02020603050405020304" pitchFamily="18" charset="0"/>
                        </a:rPr>
                        <m:t>𝜑</m:t>
                      </m:r>
                    </m:oMath>
                  </m:oMathPara>
                </a14:m>
                <a:endParaRPr lang="zh-TW"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7275386" y="1696239"/>
                <a:ext cx="525785" cy="52322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069101" y="2653784"/>
                <a:ext cx="644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cs typeface="Times New Roman" panose="02020603050405020304" pitchFamily="18" charset="0"/>
                        </a:rPr>
                        <m:t>+</m:t>
                      </m:r>
                    </m:oMath>
                  </m:oMathPara>
                </a14:m>
                <a:endParaRPr lang="zh-TW" altLang="en-US" sz="3600" dirty="0"/>
              </a:p>
            </p:txBody>
          </p:sp>
        </mc:Choice>
        <mc:Fallback xmlns="">
          <p:sp>
            <p:nvSpPr>
              <p:cNvPr id="34" name="矩形 33"/>
              <p:cNvSpPr>
                <a:spLocks noRot="1" noChangeAspect="1" noMove="1" noResize="1" noEditPoints="1" noAdjustHandles="1" noChangeArrowheads="1" noChangeShapeType="1" noTextEdit="1"/>
              </p:cNvSpPr>
              <p:nvPr/>
            </p:nvSpPr>
            <p:spPr>
              <a:xfrm>
                <a:off x="5069101" y="2653784"/>
                <a:ext cx="644728" cy="64633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087419" y="2469118"/>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cs typeface="Times New Roman" panose="02020603050405020304" pitchFamily="18" charset="0"/>
                        </a:rPr>
                        <m:t>𝒗</m:t>
                      </m:r>
                    </m:oMath>
                  </m:oMathPara>
                </a14:m>
                <a:endParaRPr lang="zh-TW" altLang="en-US" sz="2800" b="1" dirty="0"/>
              </a:p>
            </p:txBody>
          </p:sp>
        </mc:Choice>
        <mc:Fallback xmlns="">
          <p:sp>
            <p:nvSpPr>
              <p:cNvPr id="2" name="矩形 1"/>
              <p:cNvSpPr>
                <a:spLocks noRot="1" noChangeAspect="1" noMove="1" noResize="1" noEditPoints="1" noAdjustHandles="1" noChangeArrowheads="1" noChangeShapeType="1" noTextEdit="1"/>
              </p:cNvSpPr>
              <p:nvPr/>
            </p:nvSpPr>
            <p:spPr>
              <a:xfrm>
                <a:off x="6087419" y="2469118"/>
                <a:ext cx="489236" cy="523220"/>
              </a:xfrm>
              <a:prstGeom prst="rect">
                <a:avLst/>
              </a:prstGeom>
              <a:blipFill>
                <a:blip r:embed="rId15"/>
                <a:stretch>
                  <a:fillRect/>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6B7AD9B2-9438-4267-AE0C-AC5ED6D1A121}"/>
              </a:ext>
            </a:extLst>
          </p:cNvPr>
          <p:cNvPicPr>
            <a:picLocks noChangeAspect="1"/>
          </p:cNvPicPr>
          <p:nvPr/>
        </p:nvPicPr>
        <p:blipFill rotWithShape="1">
          <a:blip r:embed="rId16"/>
          <a:srcRect l="59167" t="17037" r="22813" b="28148"/>
          <a:stretch/>
        </p:blipFill>
        <p:spPr>
          <a:xfrm>
            <a:off x="6931505" y="2379396"/>
            <a:ext cx="1213548" cy="1186318"/>
          </a:xfrm>
          <a:prstGeom prst="rect">
            <a:avLst/>
          </a:prstGeom>
        </p:spPr>
      </p:pic>
      <p:pic>
        <p:nvPicPr>
          <p:cNvPr id="19" name="圖片 18">
            <a:extLst>
              <a:ext uri="{FF2B5EF4-FFF2-40B4-BE49-F238E27FC236}">
                <a16:creationId xmlns:a16="http://schemas.microsoft.com/office/drawing/2014/main" id="{40C491DE-EFC2-47E4-A86E-4A4934455ED4}"/>
              </a:ext>
            </a:extLst>
          </p:cNvPr>
          <p:cNvPicPr>
            <a:picLocks noChangeAspect="1"/>
          </p:cNvPicPr>
          <p:nvPr/>
        </p:nvPicPr>
        <p:blipFill rotWithShape="1">
          <a:blip r:embed="rId17"/>
          <a:srcRect l="60831" t="31026" r="23721" b="35572"/>
          <a:stretch/>
        </p:blipFill>
        <p:spPr>
          <a:xfrm>
            <a:off x="6672447" y="3758793"/>
            <a:ext cx="1472606" cy="895479"/>
          </a:xfrm>
          <a:prstGeom prst="rect">
            <a:avLst/>
          </a:prstGeom>
        </p:spPr>
      </p:pic>
    </p:spTree>
    <p:extLst>
      <p:ext uri="{BB962C8B-B14F-4D97-AF65-F5344CB8AC3E}">
        <p14:creationId xmlns:p14="http://schemas.microsoft.com/office/powerpoint/2010/main" val="33932386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371142" y="67512"/>
            <a:ext cx="6705482"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Cross-Validation: A Synthetic dataset </a:t>
            </a:r>
            <a:endParaRPr lang="zh-TW" alt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883662" y="593489"/>
            <a:ext cx="10426021" cy="569386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50 input target pairs were generated from a noisy 3rd-order polynomial function. </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 further </a:t>
            </a:r>
            <a:r>
              <a:rPr lang="en-US" altLang="zh-TW" sz="2800" dirty="0">
                <a:solidFill>
                  <a:srgbClr val="FF0000"/>
                </a:solidFill>
                <a:latin typeface="Times New Roman" panose="02020603050405020304" pitchFamily="18" charset="0"/>
                <a:cs typeface="Times New Roman" panose="02020603050405020304" pitchFamily="18" charset="0"/>
              </a:rPr>
              <a:t>1000</a:t>
            </a:r>
            <a:r>
              <a:rPr lang="en-US" altLang="zh-TW" sz="2800" dirty="0">
                <a:latin typeface="Times New Roman" panose="02020603050405020304" pitchFamily="18" charset="0"/>
                <a:cs typeface="Times New Roman" panose="02020603050405020304" pitchFamily="18" charset="0"/>
              </a:rPr>
              <a:t> input-target pairs were generated from the true function and are used as an independent test set to compute an additional, independent loss. </a:t>
            </a: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LOOCV loss and the test loss decrease as the order is increased to 3 and then increase as the order is increased further.</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Unfortunately, we will rarely be able to call upon </a:t>
            </a:r>
            <a:r>
              <a:rPr lang="en-US" altLang="zh-TW" sz="2800" dirty="0">
                <a:solidFill>
                  <a:srgbClr val="FF0000"/>
                </a:solidFill>
                <a:latin typeface="Times New Roman" panose="02020603050405020304" pitchFamily="18" charset="0"/>
                <a:cs typeface="Times New Roman" panose="02020603050405020304" pitchFamily="18" charset="0"/>
              </a:rPr>
              <a:t>1000</a:t>
            </a:r>
            <a:r>
              <a:rPr lang="en-US" altLang="zh-TW" sz="2800" dirty="0">
                <a:latin typeface="Times New Roman" panose="02020603050405020304" pitchFamily="18" charset="0"/>
                <a:cs typeface="Times New Roman" panose="02020603050405020304" pitchFamily="18" charset="0"/>
              </a:rPr>
              <a:t> independent points from outside our training set and will heavily rely on a cross-validation scheme.</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56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371142" y="67512"/>
            <a:ext cx="6705482"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Cross-Validation: A Synthetic dataset </a:t>
            </a:r>
            <a:endParaRPr lang="zh-TW" altLang="en-US" sz="32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176337" y="2157927"/>
            <a:ext cx="5428648" cy="4515496"/>
          </a:xfrm>
          <a:prstGeom prst="rect">
            <a:avLst/>
          </a:prstGeom>
        </p:spPr>
      </p:pic>
      <p:sp>
        <p:nvSpPr>
          <p:cNvPr id="7" name="Rectangle 6"/>
          <p:cNvSpPr/>
          <p:nvPr/>
        </p:nvSpPr>
        <p:spPr>
          <a:xfrm>
            <a:off x="539015" y="733246"/>
            <a:ext cx="11174930" cy="1384995"/>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The training, testing and leave-one-out loss curves obtained for a noisy cubic function where a sample size of </a:t>
            </a:r>
            <a:r>
              <a:rPr lang="en-US" altLang="zh-TW" sz="2800" dirty="0">
                <a:solidFill>
                  <a:srgbClr val="FF0000"/>
                </a:solidFill>
                <a:latin typeface="Times New Roman" panose="02020603050405020304" pitchFamily="18" charset="0"/>
                <a:cs typeface="Times New Roman" panose="02020603050405020304" pitchFamily="18" charset="0"/>
              </a:rPr>
              <a:t>50</a:t>
            </a:r>
            <a:r>
              <a:rPr lang="en-US" altLang="zh-TW" sz="2800" dirty="0">
                <a:latin typeface="Times New Roman" panose="02020603050405020304" pitchFamily="18" charset="0"/>
                <a:cs typeface="Times New Roman" panose="02020603050405020304" pitchFamily="18" charset="0"/>
              </a:rPr>
              <a:t> is available for training and LOOCV estimation. The test error is computed using </a:t>
            </a:r>
            <a:r>
              <a:rPr lang="en-US" altLang="zh-TW" sz="2800" dirty="0">
                <a:solidFill>
                  <a:srgbClr val="FF0000"/>
                </a:solidFill>
                <a:latin typeface="Times New Roman" panose="02020603050405020304" pitchFamily="18" charset="0"/>
                <a:cs typeface="Times New Roman" panose="02020603050405020304" pitchFamily="18" charset="0"/>
              </a:rPr>
              <a:t>1000</a:t>
            </a:r>
            <a:r>
              <a:rPr lang="en-US" altLang="zh-TW" sz="2800" dirty="0">
                <a:latin typeface="Times New Roman" panose="02020603050405020304" pitchFamily="18" charset="0"/>
                <a:cs typeface="Times New Roman" panose="02020603050405020304" pitchFamily="18" charset="0"/>
              </a:rPr>
              <a:t> independent samples.</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995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66493" y="584775"/>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957429" y="0"/>
            <a:ext cx="5296643"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MATLAB script: </a:t>
            </a:r>
            <a:r>
              <a:rPr lang="en-US" altLang="zh-TW" sz="3200" b="1" dirty="0" err="1">
                <a:latin typeface="Times New Roman" panose="02020603050405020304" pitchFamily="18" charset="0"/>
                <a:cs typeface="Times New Roman" panose="02020603050405020304" pitchFamily="18" charset="0"/>
              </a:rPr>
              <a:t>cv_demo.m</a:t>
            </a:r>
            <a:endParaRPr lang="zh-TW" altLang="en-US" sz="3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644892" y="584775"/>
            <a:ext cx="10924673" cy="5355312"/>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cv_demo.m</a:t>
            </a:r>
            <a:r>
              <a:rPr lang="en-US" altLang="zh-TW" dirty="0">
                <a:solidFill>
                  <a:srgbClr val="028009"/>
                </a:solidFill>
                <a:latin typeface="Courier New" panose="02070309020205020404" pitchFamily="49" charset="0"/>
              </a:rPr>
              <a:t> From A First Course in Machine Learning, Chapter 1.</a:t>
            </a:r>
          </a:p>
          <a:p>
            <a:r>
              <a:rPr lang="en-US" altLang="zh-TW" dirty="0" err="1">
                <a:solidFill>
                  <a:srgbClr val="000000"/>
                </a:solidFill>
                <a:latin typeface="Courier New" panose="02070309020205020404" pitchFamily="49" charset="0"/>
              </a:rPr>
              <a:t>clc;clear</a:t>
            </a:r>
            <a:r>
              <a:rPr lang="en-US" altLang="zh-TW" dirty="0">
                <a:solidFill>
                  <a:srgbClr val="000000"/>
                </a:solidFill>
                <a:latin typeface="Courier New" panose="02070309020205020404" pitchFamily="49" charset="0"/>
              </a:rPr>
              <a:t> </a:t>
            </a:r>
            <a:r>
              <a:rPr lang="en-US" altLang="zh-TW" dirty="0" err="1">
                <a:solidFill>
                  <a:srgbClr val="AA04F9"/>
                </a:solidFill>
                <a:latin typeface="Courier New" panose="02070309020205020404" pitchFamily="49" charset="0"/>
              </a:rPr>
              <a:t>all</a:t>
            </a:r>
            <a:r>
              <a:rPr lang="en-US" altLang="zh-TW" dirty="0" err="1">
                <a:solidFill>
                  <a:srgbClr val="000000"/>
                </a:solidFill>
                <a:latin typeface="Courier New" panose="02070309020205020404" pitchFamily="49" charset="0"/>
              </a:rPr>
              <a:t>;close</a:t>
            </a:r>
            <a:r>
              <a:rPr lang="en-US" altLang="zh-TW" dirty="0">
                <a:solidFill>
                  <a:srgbClr val="000000"/>
                </a:solidFill>
                <a:latin typeface="Courier New" panose="02070309020205020404" pitchFamily="49" charset="0"/>
              </a:rPr>
              <a:t>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rng</a:t>
            </a:r>
            <a:r>
              <a:rPr lang="en-US" altLang="zh-TW" dirty="0">
                <a:solidFill>
                  <a:srgbClr val="000000"/>
                </a:solidFill>
                <a:latin typeface="Courier New" panose="02070309020205020404" pitchFamily="49" charset="0"/>
              </a:rPr>
              <a:t>(1);</a:t>
            </a:r>
          </a:p>
          <a:p>
            <a:r>
              <a:rPr lang="en-US" altLang="zh-TW" dirty="0">
                <a:solidFill>
                  <a:srgbClr val="028009"/>
                </a:solidFill>
                <a:latin typeface="Courier New" panose="02070309020205020404" pitchFamily="49" charset="0"/>
              </a:rPr>
              <a:t>%% Generate some data</a:t>
            </a:r>
          </a:p>
          <a:p>
            <a:r>
              <a:rPr lang="en-US" altLang="zh-TW" dirty="0">
                <a:solidFill>
                  <a:srgbClr val="028009"/>
                </a:solidFill>
                <a:latin typeface="Courier New" panose="02070309020205020404" pitchFamily="49" charset="0"/>
              </a:rPr>
              <a:t>% Generate x between -5 and 5</a:t>
            </a:r>
          </a:p>
          <a:p>
            <a:r>
              <a:rPr lang="en-US" altLang="zh-TW" dirty="0">
                <a:solidFill>
                  <a:srgbClr val="000000"/>
                </a:solidFill>
                <a:latin typeface="Courier New" panose="02070309020205020404" pitchFamily="49" charset="0"/>
              </a:rPr>
              <a:t>N = 100;  x = 10*rand(N,1) - 5;</a:t>
            </a:r>
          </a:p>
          <a:p>
            <a:r>
              <a:rPr lang="en-US" altLang="zh-TW" dirty="0">
                <a:solidFill>
                  <a:srgbClr val="000000"/>
                </a:solidFill>
                <a:latin typeface="Courier New" panose="02070309020205020404" pitchFamily="49" charset="0"/>
              </a:rPr>
              <a:t>t = 5*x.^3  - x.^2 + x + 150*</a:t>
            </a:r>
            <a:r>
              <a:rPr lang="en-US" altLang="zh-TW" dirty="0" err="1">
                <a:solidFill>
                  <a:srgbClr val="000000"/>
                </a:solidFill>
                <a:latin typeface="Courier New" panose="02070309020205020404" pitchFamily="49" charset="0"/>
              </a:rPr>
              <a:t>randn</a:t>
            </a:r>
            <a:r>
              <a:rPr lang="en-US" altLang="zh-TW" dirty="0">
                <a:solidFill>
                  <a:srgbClr val="000000"/>
                </a:solidFill>
                <a:latin typeface="Courier New" panose="02070309020205020404" pitchFamily="49" charset="0"/>
              </a:rPr>
              <a:t>(size(x));</a:t>
            </a:r>
          </a:p>
          <a:p>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 [-5:0.01:5]'; </a:t>
            </a:r>
            <a:r>
              <a:rPr lang="en-US" altLang="zh-TW" dirty="0">
                <a:solidFill>
                  <a:srgbClr val="028009"/>
                </a:solidFill>
                <a:latin typeface="Courier New" panose="02070309020205020404" pitchFamily="49" charset="0"/>
              </a:rPr>
              <a:t>% Large, independent test set</a:t>
            </a:r>
          </a:p>
          <a:p>
            <a:r>
              <a:rPr lang="en-US" altLang="zh-TW" dirty="0" err="1">
                <a:solidFill>
                  <a:srgbClr val="000000"/>
                </a:solidFill>
                <a:latin typeface="Courier New" panose="02070309020205020404" pitchFamily="49" charset="0"/>
              </a:rPr>
              <a:t>testt</a:t>
            </a:r>
            <a:r>
              <a:rPr lang="en-US" altLang="zh-TW" dirty="0">
                <a:solidFill>
                  <a:srgbClr val="000000"/>
                </a:solidFill>
                <a:latin typeface="Courier New" panose="02070309020205020404" pitchFamily="49" charset="0"/>
              </a:rPr>
              <a:t> = 5*testx.^3 - testx.^2 +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+ 150*</a:t>
            </a:r>
            <a:r>
              <a:rPr lang="en-US" altLang="zh-TW" dirty="0" err="1">
                <a:solidFill>
                  <a:srgbClr val="000000"/>
                </a:solidFill>
                <a:latin typeface="Courier New" panose="02070309020205020404" pitchFamily="49" charset="0"/>
              </a:rPr>
              <a:t>randn</a:t>
            </a:r>
            <a:r>
              <a:rPr lang="en-US" altLang="zh-TW" dirty="0">
                <a:solidFill>
                  <a:srgbClr val="000000"/>
                </a:solidFill>
                <a:latin typeface="Courier New" panose="02070309020205020404" pitchFamily="49" charset="0"/>
              </a:rPr>
              <a:t>(size(</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a:t>
            </a:r>
          </a:p>
          <a:p>
            <a:r>
              <a:rPr lang="zh-TW" altLang="en-US" dirty="0">
                <a:solidFill>
                  <a:srgbClr val="000000"/>
                </a:solidFill>
                <a:latin typeface="Courier New" panose="02070309020205020404" pitchFamily="49" charset="0"/>
              </a:rPr>
              <a:t> </a:t>
            </a:r>
          </a:p>
          <a:p>
            <a:r>
              <a:rPr lang="en-US" altLang="zh-TW" dirty="0">
                <a:solidFill>
                  <a:srgbClr val="028009"/>
                </a:solidFill>
                <a:latin typeface="Courier New" panose="02070309020205020404" pitchFamily="49" charset="0"/>
              </a:rPr>
              <a:t>%% Run a cross-validation over model orders</a:t>
            </a:r>
          </a:p>
          <a:p>
            <a:r>
              <a:rPr lang="en-US" altLang="zh-TW" dirty="0" err="1">
                <a:solidFill>
                  <a:srgbClr val="000000"/>
                </a:solidFill>
                <a:latin typeface="Courier New" panose="02070309020205020404" pitchFamily="49" charset="0"/>
              </a:rPr>
              <a:t>maxorder</a:t>
            </a:r>
            <a:r>
              <a:rPr lang="en-US" altLang="zh-TW" dirty="0">
                <a:solidFill>
                  <a:srgbClr val="000000"/>
                </a:solidFill>
                <a:latin typeface="Courier New" panose="02070309020205020404" pitchFamily="49" charset="0"/>
              </a:rPr>
              <a:t> = 7;</a:t>
            </a:r>
          </a:p>
          <a:p>
            <a:r>
              <a:rPr lang="en-US" altLang="zh-TW" dirty="0">
                <a:solidFill>
                  <a:srgbClr val="000000"/>
                </a:solidFill>
                <a:latin typeface="Courier New" panose="02070309020205020404" pitchFamily="49" charset="0"/>
              </a:rPr>
              <a:t>X = [];</a:t>
            </a:r>
          </a:p>
          <a:p>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 [];</a:t>
            </a:r>
          </a:p>
          <a:p>
            <a:r>
              <a:rPr lang="en-US" altLang="zh-TW" dirty="0">
                <a:solidFill>
                  <a:srgbClr val="000000"/>
                </a:solidFill>
                <a:latin typeface="Courier New" panose="02070309020205020404" pitchFamily="49" charset="0"/>
              </a:rPr>
              <a:t>K = 9 </a:t>
            </a:r>
            <a:r>
              <a:rPr lang="en-US" altLang="zh-TW" dirty="0">
                <a:solidFill>
                  <a:srgbClr val="028009"/>
                </a:solidFill>
                <a:latin typeface="Courier New" panose="02070309020205020404" pitchFamily="49" charset="0"/>
              </a:rPr>
              <a:t>%K-fold CV</a:t>
            </a:r>
          </a:p>
          <a:p>
            <a:r>
              <a:rPr lang="en-US" altLang="zh-TW" dirty="0">
                <a:solidFill>
                  <a:srgbClr val="000000"/>
                </a:solidFill>
                <a:latin typeface="Courier New" panose="02070309020205020404" pitchFamily="49" charset="0"/>
              </a:rPr>
              <a:t>sizes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(floor(N/K),1,K);</a:t>
            </a:r>
          </a:p>
          <a:p>
            <a:r>
              <a:rPr lang="en-US" altLang="zh-TW" dirty="0">
                <a:solidFill>
                  <a:srgbClr val="000000"/>
                </a:solidFill>
                <a:latin typeface="Courier New" panose="02070309020205020404" pitchFamily="49" charset="0"/>
              </a:rPr>
              <a:t>sizes(end) = sizes(end) + N - sum(sizes);</a:t>
            </a:r>
          </a:p>
          <a:p>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 = [0 </a:t>
            </a:r>
            <a:r>
              <a:rPr lang="en-US" altLang="zh-TW" dirty="0" err="1">
                <a:solidFill>
                  <a:srgbClr val="000000"/>
                </a:solidFill>
                <a:latin typeface="Courier New" panose="02070309020205020404" pitchFamily="49" charset="0"/>
              </a:rPr>
              <a:t>cumsum</a:t>
            </a:r>
            <a:r>
              <a:rPr lang="en-US" altLang="zh-TW" dirty="0">
                <a:solidFill>
                  <a:srgbClr val="000000"/>
                </a:solidFill>
                <a:latin typeface="Courier New" panose="02070309020205020404" pitchFamily="49" charset="0"/>
              </a:rPr>
              <a:t>(sizes)];</a:t>
            </a:r>
          </a:p>
          <a:p>
            <a:r>
              <a:rPr lang="zh-TW" altLang="en-US"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111414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133" y="0"/>
            <a:ext cx="11415562" cy="6740307"/>
          </a:xfrm>
          <a:prstGeom prst="rect">
            <a:avLst/>
          </a:prstGeom>
        </p:spPr>
        <p:txBody>
          <a:bodyPr wrap="square">
            <a:spAutoFit/>
          </a:bodyPr>
          <a:lstStyle/>
          <a:p>
            <a:r>
              <a:rPr lang="en-US" altLang="zh-TW" dirty="0">
                <a:solidFill>
                  <a:srgbClr val="028009"/>
                </a:solidFill>
                <a:latin typeface="Courier New" panose="02070309020205020404" pitchFamily="49" charset="0"/>
              </a:rPr>
              <a:t>% Note that it is often sensible to permute the data objects before</a:t>
            </a:r>
          </a:p>
          <a:p>
            <a:r>
              <a:rPr lang="en-US" altLang="zh-TW" dirty="0">
                <a:solidFill>
                  <a:srgbClr val="028009"/>
                </a:solidFill>
                <a:latin typeface="Courier New" panose="02070309020205020404" pitchFamily="49" charset="0"/>
              </a:rPr>
              <a:t>% performing CV.  It is not necessary here as x was created randomly. </a:t>
            </a:r>
          </a:p>
          <a:p>
            <a:r>
              <a:rPr lang="en-US" altLang="zh-TW" dirty="0">
                <a:solidFill>
                  <a:srgbClr val="028009"/>
                </a:solidFill>
                <a:latin typeface="Courier New" panose="02070309020205020404" pitchFamily="49" charset="0"/>
              </a:rPr>
              <a:t>% If it were necessary, the following code would work:</a:t>
            </a:r>
          </a:p>
          <a:p>
            <a:r>
              <a:rPr lang="en-US" altLang="zh-TW" dirty="0">
                <a:solidFill>
                  <a:srgbClr val="028009"/>
                </a:solidFill>
                <a:latin typeface="Courier New" panose="02070309020205020404" pitchFamily="49" charset="0"/>
              </a:rPr>
              <a:t>% order = </a:t>
            </a:r>
            <a:r>
              <a:rPr lang="en-US" altLang="zh-TW" dirty="0" err="1">
                <a:solidFill>
                  <a:srgbClr val="028009"/>
                </a:solidFill>
                <a:latin typeface="Courier New" panose="02070309020205020404" pitchFamily="49" charset="0"/>
              </a:rPr>
              <a:t>randperm</a:t>
            </a:r>
            <a:r>
              <a:rPr lang="en-US" altLang="zh-TW" dirty="0">
                <a:solidFill>
                  <a:srgbClr val="028009"/>
                </a:solidFill>
                <a:latin typeface="Courier New" panose="02070309020205020404" pitchFamily="49" charset="0"/>
              </a:rPr>
              <a:t>(N); x = x(order); Or: X = X(order,:) if it is multi-dimensional.</a:t>
            </a:r>
          </a:p>
          <a:p>
            <a:r>
              <a:rPr lang="en-US" altLang="zh-TW" dirty="0">
                <a:solidFill>
                  <a:srgbClr val="028009"/>
                </a:solidFill>
                <a:latin typeface="Courier New" panose="02070309020205020404" pitchFamily="49" charset="0"/>
              </a:rPr>
              <a:t>% t = t(order);</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0:maxorder</a:t>
            </a:r>
          </a:p>
          <a:p>
            <a:r>
              <a:rPr lang="en-US" altLang="zh-TW" dirty="0">
                <a:solidFill>
                  <a:srgbClr val="000000"/>
                </a:solidFill>
                <a:latin typeface="Courier New" panose="02070309020205020404" pitchFamily="49" charset="0"/>
              </a:rPr>
              <a:t>    X = [X </a:t>
            </a:r>
            <a:r>
              <a:rPr lang="en-US" altLang="zh-TW" dirty="0" err="1">
                <a:solidFill>
                  <a:srgbClr val="000000"/>
                </a:solidFill>
                <a:latin typeface="Courier New" panose="02070309020205020404" pitchFamily="49" charset="0"/>
              </a:rPr>
              <a:t>x.^k</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.^k];</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fold = 1:K</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Partition the data </a:t>
            </a:r>
            <a:r>
              <a:rPr lang="en-US" altLang="zh-TW" dirty="0" err="1">
                <a:solidFill>
                  <a:srgbClr val="028009"/>
                </a:solidFill>
                <a:latin typeface="Courier New" panose="02070309020205020404" pitchFamily="49" charset="0"/>
              </a:rPr>
              <a:t>foldX</a:t>
            </a:r>
            <a:r>
              <a:rPr lang="en-US" altLang="zh-TW" dirty="0">
                <a:solidFill>
                  <a:srgbClr val="028009"/>
                </a:solidFill>
                <a:latin typeface="Courier New" panose="02070309020205020404" pitchFamily="49" charset="0"/>
              </a:rPr>
              <a:t> contains the data for just one fold</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trainX</a:t>
            </a:r>
            <a:r>
              <a:rPr lang="en-US" altLang="zh-TW" dirty="0">
                <a:solidFill>
                  <a:srgbClr val="028009"/>
                </a:solidFill>
                <a:latin typeface="Courier New" panose="02070309020205020404" pitchFamily="49" charset="0"/>
              </a:rPr>
              <a:t> contains all other data    </a:t>
            </a:r>
          </a:p>
          <a:p>
            <a:r>
              <a:rPr lang="zh-TW" altLang="en-US" dirty="0">
                <a:solidFill>
                  <a:srgbClr val="028009"/>
                </a:solidFill>
                <a:latin typeface="Courier New" panose="02070309020205020404" pitchFamily="49" charset="0"/>
              </a:rPr>
              <a:t> </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foldX</a:t>
            </a:r>
            <a:r>
              <a:rPr lang="en-US" altLang="zh-TW" dirty="0">
                <a:solidFill>
                  <a:srgbClr val="000000"/>
                </a:solidFill>
                <a:latin typeface="Courier New" panose="02070309020205020404" pitchFamily="49" charset="0"/>
              </a:rPr>
              <a:t> = X(</a:t>
            </a:r>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(fold)+1:csizes(fold+1),:);</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trainX</a:t>
            </a:r>
            <a:r>
              <a:rPr lang="en-US" altLang="zh-TW" dirty="0">
                <a:solidFill>
                  <a:srgbClr val="000000"/>
                </a:solidFill>
                <a:latin typeface="Courier New" panose="02070309020205020404" pitchFamily="49" charset="0"/>
              </a:rPr>
              <a:t> = X; </a:t>
            </a:r>
            <a:r>
              <a:rPr lang="en-US" altLang="zh-TW" dirty="0" err="1">
                <a:solidFill>
                  <a:srgbClr val="000000"/>
                </a:solidFill>
                <a:latin typeface="Courier New" panose="02070309020205020404" pitchFamily="49" charset="0"/>
              </a:rPr>
              <a:t>trainX</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(fold)+1:csizes(fold+1),:) = [];</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foldt</a:t>
            </a:r>
            <a:r>
              <a:rPr lang="en-US" altLang="zh-TW" dirty="0">
                <a:solidFill>
                  <a:srgbClr val="000000"/>
                </a:solidFill>
                <a:latin typeface="Courier New" panose="02070309020205020404" pitchFamily="49" charset="0"/>
              </a:rPr>
              <a:t> = t(</a:t>
            </a:r>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(fold)+1:csizes(fold+1));</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traint</a:t>
            </a:r>
            <a:r>
              <a:rPr lang="en-US" altLang="zh-TW" dirty="0">
                <a:solidFill>
                  <a:srgbClr val="000000"/>
                </a:solidFill>
                <a:latin typeface="Courier New" panose="02070309020205020404" pitchFamily="49" charset="0"/>
              </a:rPr>
              <a:t> = t; </a:t>
            </a:r>
            <a:r>
              <a:rPr lang="en-US" altLang="zh-TW" dirty="0" err="1">
                <a:solidFill>
                  <a:srgbClr val="000000"/>
                </a:solidFill>
                <a:latin typeface="Courier New" panose="02070309020205020404" pitchFamily="49" charset="0"/>
              </a:rPr>
              <a:t>traint</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(fold)+1:csizes(fold+1)) = [];</a:t>
            </a:r>
          </a:p>
          <a:p>
            <a:r>
              <a:rPr lang="zh-TW" altLang="en-US" dirty="0">
                <a:solidFill>
                  <a:srgbClr val="000000"/>
                </a:solidFill>
                <a:latin typeface="Courier New" panose="02070309020205020404" pitchFamily="49" charset="0"/>
              </a:rPr>
              <a:t>       </a:t>
            </a:r>
          </a:p>
          <a:p>
            <a:r>
              <a:rPr lang="fr-FR" altLang="zh-TW" dirty="0">
                <a:solidFill>
                  <a:srgbClr val="000000"/>
                </a:solidFill>
                <a:latin typeface="Courier New" panose="02070309020205020404" pitchFamily="49" charset="0"/>
              </a:rPr>
              <a:t>        w = (</a:t>
            </a:r>
            <a:r>
              <a:rPr lang="fr-FR" altLang="zh-TW" dirty="0" err="1">
                <a:solidFill>
                  <a:srgbClr val="000000"/>
                </a:solidFill>
                <a:latin typeface="Courier New" panose="02070309020205020404" pitchFamily="49" charset="0"/>
              </a:rPr>
              <a:t>trainX</a:t>
            </a:r>
            <a:r>
              <a:rPr lang="fr-FR" altLang="zh-TW" dirty="0">
                <a:solidFill>
                  <a:srgbClr val="000000"/>
                </a:solidFill>
                <a:latin typeface="Courier New" panose="02070309020205020404" pitchFamily="49" charset="0"/>
              </a:rPr>
              <a:t>'*</a:t>
            </a:r>
            <a:r>
              <a:rPr lang="fr-FR" altLang="zh-TW" dirty="0" err="1">
                <a:solidFill>
                  <a:srgbClr val="000000"/>
                </a:solidFill>
                <a:latin typeface="Courier New" panose="02070309020205020404" pitchFamily="49" charset="0"/>
              </a:rPr>
              <a:t>trainX</a:t>
            </a:r>
            <a:r>
              <a:rPr lang="fr-FR" altLang="zh-TW" dirty="0">
                <a:solidFill>
                  <a:srgbClr val="000000"/>
                </a:solidFill>
                <a:latin typeface="Courier New" panose="02070309020205020404" pitchFamily="49" charset="0"/>
              </a:rPr>
              <a:t>)\</a:t>
            </a:r>
            <a:r>
              <a:rPr lang="fr-FR" altLang="zh-TW" dirty="0" err="1">
                <a:solidFill>
                  <a:srgbClr val="000000"/>
                </a:solidFill>
                <a:latin typeface="Courier New" panose="02070309020205020404" pitchFamily="49" charset="0"/>
              </a:rPr>
              <a:t>trainX</a:t>
            </a:r>
            <a:r>
              <a:rPr lang="fr-FR" altLang="zh-TW" dirty="0">
                <a:solidFill>
                  <a:srgbClr val="000000"/>
                </a:solidFill>
                <a:latin typeface="Courier New" panose="02070309020205020404" pitchFamily="49" charset="0"/>
              </a:rPr>
              <a:t>'*</a:t>
            </a:r>
            <a:r>
              <a:rPr lang="fr-FR" altLang="zh-TW" dirty="0" err="1">
                <a:solidFill>
                  <a:srgbClr val="000000"/>
                </a:solidFill>
                <a:latin typeface="Courier New" panose="02070309020205020404" pitchFamily="49" charset="0"/>
              </a:rPr>
              <a:t>traint</a:t>
            </a:r>
            <a:r>
              <a:rPr lang="fr-FR"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fold_pred</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foldX</a:t>
            </a:r>
            <a:r>
              <a:rPr lang="en-US" altLang="zh-TW" dirty="0">
                <a:solidFill>
                  <a:srgbClr val="000000"/>
                </a:solidFill>
                <a:latin typeface="Courier New" panose="02070309020205020404" pitchFamily="49" charset="0"/>
              </a:rPr>
              <a:t>*w;</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cv_loss</a:t>
            </a:r>
            <a:r>
              <a:rPr lang="en-US" altLang="zh-TW" dirty="0">
                <a:solidFill>
                  <a:srgbClr val="000000"/>
                </a:solidFill>
                <a:latin typeface="Courier New" panose="02070309020205020404" pitchFamily="49" charset="0"/>
              </a:rPr>
              <a:t>(fold,k+1) = mean((</a:t>
            </a:r>
            <a:r>
              <a:rPr lang="en-US" altLang="zh-TW" dirty="0" err="1">
                <a:solidFill>
                  <a:srgbClr val="000000"/>
                </a:solidFill>
                <a:latin typeface="Courier New" panose="02070309020205020404" pitchFamily="49" charset="0"/>
              </a:rPr>
              <a:t>fold_pred-foldt</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ind_pred</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*w;</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ind_loss</a:t>
            </a:r>
            <a:r>
              <a:rPr lang="en-US" altLang="zh-TW" dirty="0">
                <a:solidFill>
                  <a:srgbClr val="000000"/>
                </a:solidFill>
                <a:latin typeface="Courier New" panose="02070309020205020404" pitchFamily="49" charset="0"/>
              </a:rPr>
              <a:t>(fold,k+1) = mean((</a:t>
            </a:r>
            <a:r>
              <a:rPr lang="en-US" altLang="zh-TW" dirty="0" err="1">
                <a:solidFill>
                  <a:srgbClr val="000000"/>
                </a:solidFill>
                <a:latin typeface="Courier New" panose="02070309020205020404" pitchFamily="49" charset="0"/>
              </a:rPr>
              <a:t>ind_pred</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testt</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train_pred</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trainX</a:t>
            </a:r>
            <a:r>
              <a:rPr lang="en-US" altLang="zh-TW" dirty="0">
                <a:solidFill>
                  <a:srgbClr val="000000"/>
                </a:solidFill>
                <a:latin typeface="Courier New" panose="02070309020205020404" pitchFamily="49" charset="0"/>
              </a:rPr>
              <a:t>*w;</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train_loss</a:t>
            </a:r>
            <a:r>
              <a:rPr lang="en-US" altLang="zh-TW" dirty="0">
                <a:solidFill>
                  <a:srgbClr val="000000"/>
                </a:solidFill>
                <a:latin typeface="Courier New" panose="02070309020205020404" pitchFamily="49" charset="0"/>
              </a:rPr>
              <a:t>(fold,k+1) = mean((</a:t>
            </a:r>
            <a:r>
              <a:rPr lang="en-US" altLang="zh-TW" dirty="0" err="1">
                <a:solidFill>
                  <a:srgbClr val="000000"/>
                </a:solidFill>
                <a:latin typeface="Courier New" panose="02070309020205020404" pitchFamily="49" charset="0"/>
              </a:rPr>
              <a:t>train_pred</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traint</a:t>
            </a:r>
            <a:r>
              <a:rPr lang="en-US" altLang="zh-TW" dirty="0">
                <a:solidFill>
                  <a:srgbClr val="000000"/>
                </a:solidFill>
                <a:latin typeface="Courier New" panose="02070309020205020404" pitchFamily="49" charset="0"/>
              </a:rPr>
              <a:t>).^2);</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263905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762" y="435326"/>
            <a:ext cx="11415562" cy="5909310"/>
          </a:xfrm>
          <a:prstGeom prst="rect">
            <a:avLst/>
          </a:prstGeom>
        </p:spPr>
        <p:txBody>
          <a:bodyPr wrap="square">
            <a:spAutoFit/>
          </a:bodyPr>
          <a:lstStyle/>
          <a:p>
            <a:r>
              <a:rPr lang="en-US" altLang="zh-TW" dirty="0">
                <a:solidFill>
                  <a:srgbClr val="028009"/>
                </a:solidFill>
                <a:latin typeface="Courier New" panose="02070309020205020404" pitchFamily="49" charset="0"/>
              </a:rPr>
              <a:t>%% Plot the results</a:t>
            </a:r>
          </a:p>
          <a:p>
            <a:r>
              <a:rPr lang="en-US" altLang="zh-TW" dirty="0">
                <a:solidFill>
                  <a:srgbClr val="000000"/>
                </a:solidFill>
                <a:latin typeface="Courier New" panose="02070309020205020404" pitchFamily="49" charset="0"/>
              </a:rPr>
              <a:t>figure(1);</a:t>
            </a:r>
          </a:p>
          <a:p>
            <a:r>
              <a:rPr lang="en-US" altLang="zh-TW" dirty="0">
                <a:solidFill>
                  <a:srgbClr val="000000"/>
                </a:solidFill>
                <a:latin typeface="Courier New" panose="02070309020205020404" pitchFamily="49" charset="0"/>
              </a:rPr>
              <a:t>subplot(131)</a:t>
            </a:r>
          </a:p>
          <a:p>
            <a:r>
              <a:rPr lang="en-US" altLang="zh-TW" dirty="0">
                <a:solidFill>
                  <a:srgbClr val="000000"/>
                </a:solidFill>
                <a:latin typeface="Courier New" panose="02070309020205020404" pitchFamily="49" charset="0"/>
              </a:rPr>
              <a:t>plot(0:maxorder,mean(cv_loss,1),</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'Model Order'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'Loss'</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'CV Loss'</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ylim</a:t>
            </a:r>
            <a:r>
              <a:rPr lang="en-US" altLang="zh-TW" dirty="0">
                <a:solidFill>
                  <a:srgbClr val="000000"/>
                </a:solidFill>
                <a:latin typeface="Courier New" panose="02070309020205020404" pitchFamily="49" charset="0"/>
              </a:rPr>
              <a:t>(1.2*[0,max(max(max(mean(cv_loss,1),mean(train_loss,1)),mean(ind_loss,1)))])</a:t>
            </a:r>
          </a:p>
          <a:p>
            <a:r>
              <a:rPr lang="en-US" altLang="zh-TW" dirty="0">
                <a:solidFill>
                  <a:srgbClr val="000000"/>
                </a:solidFill>
                <a:latin typeface="Courier New" panose="02070309020205020404" pitchFamily="49" charset="0"/>
              </a:rPr>
              <a:t>subplot(132)</a:t>
            </a:r>
          </a:p>
          <a:p>
            <a:r>
              <a:rPr lang="en-US" altLang="zh-TW" dirty="0">
                <a:solidFill>
                  <a:srgbClr val="000000"/>
                </a:solidFill>
                <a:latin typeface="Courier New" panose="02070309020205020404" pitchFamily="49" charset="0"/>
              </a:rPr>
              <a:t>plot(0:maxorder,mean(train_loss,1),</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'Model Order'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'Loss'</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'Train Loss'</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ylim</a:t>
            </a:r>
            <a:r>
              <a:rPr lang="en-US" altLang="zh-TW" dirty="0">
                <a:solidFill>
                  <a:srgbClr val="000000"/>
                </a:solidFill>
                <a:latin typeface="Courier New" panose="02070309020205020404" pitchFamily="49" charset="0"/>
              </a:rPr>
              <a:t>(1.2*[0,max(max(max(mean(cv_loss,1),mean(train_loss,1)),mean(ind_loss,1)))])</a:t>
            </a:r>
          </a:p>
          <a:p>
            <a:r>
              <a:rPr lang="en-US" altLang="zh-TW" dirty="0">
                <a:solidFill>
                  <a:srgbClr val="000000"/>
                </a:solidFill>
                <a:latin typeface="Courier New" panose="02070309020205020404" pitchFamily="49" charset="0"/>
              </a:rPr>
              <a:t>subplot(133)</a:t>
            </a:r>
          </a:p>
          <a:p>
            <a:r>
              <a:rPr lang="en-US" altLang="zh-TW" dirty="0">
                <a:solidFill>
                  <a:srgbClr val="000000"/>
                </a:solidFill>
                <a:latin typeface="Courier New" panose="02070309020205020404" pitchFamily="49" charset="0"/>
              </a:rPr>
              <a:t>plot(0:maxorder,mean(ind_loss,1),</a:t>
            </a:r>
            <a:r>
              <a:rPr lang="en-US" altLang="zh-TW" dirty="0">
                <a:solidFill>
                  <a:srgbClr val="AA04F9"/>
                </a:solidFill>
                <a:latin typeface="Courier New" panose="02070309020205020404" pitchFamily="49" charset="0"/>
              </a:rPr>
              <a:t>'linewidth'</a:t>
            </a:r>
            <a:r>
              <a:rPr lang="en-US" altLang="zh-TW" dirty="0">
                <a:solidFill>
                  <a:srgbClr val="000000"/>
                </a:solidFill>
                <a:latin typeface="Courier New" panose="02070309020205020404" pitchFamily="49" charset="0"/>
              </a:rPr>
              <a:t>,2)</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'Model Order'</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'Loss'</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title(</a:t>
            </a:r>
            <a:r>
              <a:rPr lang="en-US" altLang="zh-TW" dirty="0">
                <a:solidFill>
                  <a:srgbClr val="AA04F9"/>
                </a:solidFill>
                <a:latin typeface="Courier New" panose="02070309020205020404" pitchFamily="49" charset="0"/>
              </a:rPr>
              <a:t>'Independent Test Loss'</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ylim</a:t>
            </a:r>
            <a:r>
              <a:rPr lang="en-US" altLang="zh-TW" dirty="0">
                <a:solidFill>
                  <a:srgbClr val="000000"/>
                </a:solidFill>
                <a:latin typeface="Courier New" panose="02070309020205020404" pitchFamily="49" charset="0"/>
              </a:rPr>
              <a:t>(1.2*[0,max(max(max(mean(cv_loss,1),mean(train_loss,1)),mean(ind_loss,1)))])</a:t>
            </a:r>
          </a:p>
          <a:p>
            <a:endParaRPr lang="zh-TW" altLang="en-US" dirty="0"/>
          </a:p>
        </p:txBody>
      </p:sp>
    </p:spTree>
    <p:extLst>
      <p:ext uri="{BB962C8B-B14F-4D97-AF65-F5344CB8AC3E}">
        <p14:creationId xmlns:p14="http://schemas.microsoft.com/office/powerpoint/2010/main" val="392605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542" y="500514"/>
            <a:ext cx="12016456" cy="5765531"/>
          </a:xfrm>
          <a:prstGeom prst="rect">
            <a:avLst/>
          </a:prstGeom>
        </p:spPr>
      </p:pic>
    </p:spTree>
    <p:extLst>
      <p:ext uri="{BB962C8B-B14F-4D97-AF65-F5344CB8AC3E}">
        <p14:creationId xmlns:p14="http://schemas.microsoft.com/office/powerpoint/2010/main" val="4183806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697179" y="85400"/>
            <a:ext cx="8879931"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Computational Scaling of K-fold Cross-Validation</a:t>
            </a:r>
            <a:endParaRPr lang="zh-TW" altLang="en-US" sz="3200" b="1" dirty="0">
              <a:latin typeface="Times New Roman" panose="02020603050405020304" pitchFamily="18" charset="0"/>
              <a:cs typeface="Times New Roman" panose="02020603050405020304" pitchFamily="18" charset="0"/>
            </a:endParaRPr>
          </a:p>
        </p:txBody>
      </p:sp>
      <p:sp>
        <p:nvSpPr>
          <p:cNvPr id="8" name="Rectangle 7"/>
          <p:cNvSpPr/>
          <p:nvPr/>
        </p:nvSpPr>
        <p:spPr>
          <a:xfrm>
            <a:off x="592993" y="715358"/>
            <a:ext cx="10684042" cy="4832092"/>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To implement LOOCV, we need to train our model N times, which will take roughly N times longer than training it once on all of the data</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In 10-fold cross-validation, we leave out 10% of the data for validation and use the remaining 90% for training. </a:t>
            </a:r>
          </a:p>
          <a:p>
            <a:pPr marL="1371600" lvl="2"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reduces the number of training loops from N to 10: a considerable saving if N &gt;&gt; 10.</a:t>
            </a:r>
          </a:p>
          <a:p>
            <a:pPr marL="1371600" lvl="2"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 popular choice is to use N-fold cross-validation, allowing averages to be taken across both folds and repetitions.</a:t>
            </a:r>
            <a:endParaRPr lang="zh-TW" alt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0263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414107" y="107198"/>
            <a:ext cx="487563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Regularized Least Squares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76212" y="691973"/>
                <a:ext cx="10751419" cy="5824223"/>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Rather than just minimizing the average squared loss </a:t>
                </a:r>
                <a:r>
                  <a:rPr lang="en-US" altLang="zh-TW" sz="2800" i="1" dirty="0">
                    <a:latin typeface="Times New Roman" panose="02020603050405020304" pitchFamily="18" charset="0"/>
                    <a:cs typeface="Times New Roman" panose="02020603050405020304" pitchFamily="18" charset="0"/>
                  </a:rPr>
                  <a:t>L</a:t>
                </a:r>
                <a:r>
                  <a:rPr lang="en-US" altLang="zh-TW" sz="2800" dirty="0">
                    <a:latin typeface="Times New Roman" panose="02020603050405020304" pitchFamily="18" charset="0"/>
                    <a:cs typeface="Times New Roman" panose="02020603050405020304" pitchFamily="18" charset="0"/>
                  </a:rPr>
                  <a:t>, we could minimize a regularized loss </a:t>
                </a:r>
                <a:r>
                  <a:rPr lang="en-US" altLang="zh-TW" sz="2800" i="1" dirty="0">
                    <a:latin typeface="Times New Roman" panose="02020603050405020304" pitchFamily="18" charset="0"/>
                    <a:cs typeface="Times New Roman" panose="02020603050405020304" pitchFamily="18" charset="0"/>
                  </a:rPr>
                  <a:t>L’</a:t>
                </a:r>
                <a:r>
                  <a:rPr lang="en-US" altLang="zh-TW" sz="2800" dirty="0">
                    <a:latin typeface="Times New Roman" panose="02020603050405020304" pitchFamily="18" charset="0"/>
                    <a:cs typeface="Times New Roman" panose="02020603050405020304" pitchFamily="18" charset="0"/>
                  </a:rPr>
                  <a:t> made by adding previous loss and a term penalizing </a:t>
                </a:r>
                <a:r>
                  <a:rPr lang="en-US" altLang="zh-TW" sz="2800" dirty="0" err="1">
                    <a:latin typeface="Times New Roman" panose="02020603050405020304" pitchFamily="18" charset="0"/>
                    <a:cs typeface="Times New Roman" panose="02020603050405020304" pitchFamily="18" charset="0"/>
                  </a:rPr>
                  <a:t>overcomplexity</a:t>
                </a:r>
                <a:r>
                  <a:rPr lang="en-US" altLang="zh-TW" sz="2800" dirty="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𝐿</m:t>
                          </m:r>
                        </m:e>
                        <m:sup>
                          <m:r>
                            <a:rPr lang="en-US" altLang="zh-TW" sz="2800" b="0" i="1" smtClean="0">
                              <a:latin typeface="Cambria Math" panose="02040503050406030204" pitchFamily="18" charset="0"/>
                              <a:cs typeface="Times New Roman" panose="02020603050405020304" pitchFamily="18" charset="0"/>
                            </a:rPr>
                            <m:t>′</m:t>
                          </m:r>
                        </m:sup>
                      </m:sSup>
                      <m:r>
                        <a:rPr lang="en-US" altLang="zh-TW" sz="2800" b="0"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𝐿</m:t>
                      </m:r>
                      <m:r>
                        <a:rPr lang="en-US" altLang="zh-TW" sz="2800" b="0" i="1" smtClean="0">
                          <a:latin typeface="Cambria Math" panose="02040503050406030204" pitchFamily="18" charset="0"/>
                          <a:cs typeface="Times New Roman" panose="02020603050405020304" pitchFamily="18" charset="0"/>
                        </a:rPr>
                        <m:t>+</m:t>
                      </m:r>
                      <m:r>
                        <m:rPr>
                          <m:sty m:val="p"/>
                        </m:rPr>
                        <a:rPr lang="el-GR" altLang="zh-TW" sz="2800" b="0" i="1" smtClean="0">
                          <a:latin typeface="Cambria Math" panose="02040503050406030204" pitchFamily="18" charset="0"/>
                          <a:ea typeface="Cambria Math" panose="02040503050406030204" pitchFamily="18" charset="0"/>
                          <a:cs typeface="Times New Roman" panose="02020603050405020304" pitchFamily="18" charset="0"/>
                        </a:rPr>
                        <m:t>λ</m:t>
                      </m:r>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d>
                            <m:dPr>
                              <m:ctrlPr>
                                <a:rPr lang="en-US" altLang="zh-TW" sz="2800" i="1">
                                  <a:solidFill>
                                    <a:prstClr val="black"/>
                                  </a:solidFill>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e>
                          </m:d>
                        </m:e>
                        <m:sup>
                          <m:r>
                            <a:rPr lang="en-US" altLang="zh-TW" sz="2800" i="1">
                              <a:latin typeface="Cambria Math" panose="02040503050406030204" pitchFamily="18" charset="0"/>
                              <a:cs typeface="Times New Roman" panose="02020603050405020304" pitchFamily="18" charset="0"/>
                            </a:rPr>
                            <m:t>𝑇</m:t>
                          </m:r>
                        </m:sup>
                      </m:sSup>
                      <m:d>
                        <m:dPr>
                          <m:ctrlPr>
                            <a:rPr lang="en-US" altLang="zh-TW" sz="2800" i="1">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𝒕</m:t>
                          </m:r>
                        </m:e>
                      </m:d>
                      <m:r>
                        <a:rPr lang="en-US" altLang="zh-TW" sz="2800" i="1">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r>
                        <a:rPr lang="zh-TW" altLang="en-US" sz="2800" i="1">
                          <a:solidFill>
                            <a:prstClr val="black"/>
                          </a:solidFill>
                          <a:latin typeface="Cambria Math" panose="02040503050406030204" pitchFamily="18" charset="0"/>
                          <a:cs typeface="Times New Roman" panose="02020603050405020304" pitchFamily="18" charset="0"/>
                        </a:rPr>
                        <m:t>𝛚</m:t>
                      </m:r>
                    </m:oMath>
                  </m:oMathPara>
                </a14:m>
                <a:endParaRPr lang="en-US" altLang="zh-TW" sz="2800" i="1" dirty="0">
                  <a:solidFill>
                    <a:prstClr val="black"/>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𝒕</m:t>
                          </m:r>
                        </m:e>
                        <m:sup>
                          <m:r>
                            <a:rPr lang="en-US" altLang="zh-TW" sz="2800" i="1">
                              <a:solidFill>
                                <a:prstClr val="black"/>
                              </a:solidFill>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i="1">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sSup>
                        <m:sSupPr>
                          <m:ctrlPr>
                            <a:rPr lang="en-US" altLang="zh-TW" sz="2800" i="1">
                              <a:latin typeface="Cambria Math" panose="02040503050406030204" pitchFamily="18" charset="0"/>
                              <a:cs typeface="Times New Roman" panose="02020603050405020304" pitchFamily="18" charset="0"/>
                            </a:rPr>
                          </m:ctrlPr>
                        </m:sSupPr>
                        <m:e>
                          <m:r>
                            <a:rPr lang="zh-TW" altLang="en-US" sz="2800" i="1">
                              <a:solidFill>
                                <a:prstClr val="black"/>
                              </a:solidFill>
                              <a:latin typeface="Cambria Math" panose="02040503050406030204" pitchFamily="18" charset="0"/>
                              <a:cs typeface="Times New Roman" panose="02020603050405020304" pitchFamily="18" charset="0"/>
                            </a:rPr>
                            <m:t>𝛚</m:t>
                          </m:r>
                        </m:e>
                        <m:sup>
                          <m:r>
                            <a:rPr lang="en-US" altLang="zh-TW" sz="2800" i="1">
                              <a:latin typeface="Cambria Math" panose="02040503050406030204" pitchFamily="18" charset="0"/>
                              <a:cs typeface="Times New Roman" panose="02020603050405020304" pitchFamily="18" charset="0"/>
                            </a:rPr>
                            <m:t>𝑇</m:t>
                          </m:r>
                        </m:sup>
                      </m:sSup>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  </m:t>
                      </m:r>
                    </m:oMath>
                  </m:oMathPara>
                </a14:m>
                <a:endParaRPr lang="en-US" altLang="zh-TW" sz="2800" b="1" dirty="0">
                  <a:solidFill>
                    <a:prstClr val="black"/>
                  </a:solidFill>
                  <a:cs typeface="Times New Roman" panose="02020603050405020304" pitchFamily="18" charset="0"/>
                </a:endParaRPr>
              </a:p>
              <a:p>
                <a:endParaRPr lang="en-US" altLang="zh-TW" sz="2800" b="1" dirty="0">
                  <a:solidFill>
                    <a:prstClr val="black"/>
                  </a:solidFill>
                  <a:cs typeface="Times New Roman" panose="02020603050405020304" pitchFamily="18" charset="0"/>
                </a:endParaRPr>
              </a:p>
              <a:p>
                <a:pPr marL="457200" indent="-457200">
                  <a:buFont typeface="Arial" panose="020B0604020202020204" pitchFamily="34" charset="0"/>
                  <a:buChar char="•"/>
                </a:pPr>
                <a:r>
                  <a:rPr lang="en-US" altLang="zh-TW" sz="2800" dirty="0"/>
                  <a:t> </a:t>
                </a:r>
                <a14:m>
                  <m:oMath xmlns:m="http://schemas.openxmlformats.org/officeDocument/2006/math">
                    <m:r>
                      <m:rPr>
                        <m:nor/>
                      </m:rPr>
                      <a:rPr lang="zh-TW" altLang="zh-TW" sz="2800" dirty="0">
                        <a:latin typeface="Cambria Math" panose="02040503050406030204" pitchFamily="18" charset="0"/>
                      </a:rPr>
                      <m:t>⇒</m:t>
                    </m:r>
                    <m:r>
                      <m:rPr>
                        <m:nor/>
                      </m:rPr>
                      <a:rPr lang="en-US" altLang="zh-TW" sz="2800" dirty="0">
                        <a:latin typeface="Cambria Math" panose="02040503050406030204" pitchFamily="18" charset="0"/>
                      </a:rPr>
                      <m:t>   </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m:t>
                        </m:r>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𝐿</m:t>
                            </m:r>
                          </m:e>
                          <m:sup>
                            <m:r>
                              <a:rPr lang="en-US" altLang="zh-TW" sz="2800" i="1">
                                <a:latin typeface="Cambria Math" panose="02040503050406030204" pitchFamily="18" charset="0"/>
                                <a:cs typeface="Times New Roman" panose="02020603050405020304" pitchFamily="18" charset="0"/>
                              </a:rPr>
                              <m:t>′</m:t>
                            </m:r>
                          </m:sup>
                        </m:sSup>
                      </m:num>
                      <m:den>
                        <m:r>
                          <a:rPr lang="en-US" altLang="zh-TW" sz="2800" i="1">
                            <a:latin typeface="Cambria Math" panose="02040503050406030204" pitchFamily="18" charset="0"/>
                            <a:cs typeface="Times New Roman" panose="02020603050405020304" pitchFamily="18" charset="0"/>
                          </a:rPr>
                          <m:t>𝜕</m:t>
                        </m:r>
                        <m:r>
                          <a:rPr lang="zh-TW" altLang="en-US" sz="2800" i="1">
                            <a:solidFill>
                              <a:prstClr val="black"/>
                            </a:solidFill>
                            <a:latin typeface="Cambria Math" panose="02040503050406030204" pitchFamily="18" charset="0"/>
                            <a:cs typeface="Times New Roman" panose="02020603050405020304" pitchFamily="18" charset="0"/>
                          </a:rPr>
                          <m:t>𝛚</m:t>
                        </m:r>
                      </m:den>
                    </m:f>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i="1">
                        <a:solidFill>
                          <a:prstClr val="black"/>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2</m:t>
                        </m:r>
                      </m:num>
                      <m:den>
                        <m:r>
                          <a:rPr lang="en-US" altLang="zh-TW" sz="2800" i="1">
                            <a:latin typeface="Cambria Math" panose="02040503050406030204" pitchFamily="18" charset="0"/>
                            <a:cs typeface="Times New Roman" panose="02020603050405020304" pitchFamily="18" charset="0"/>
                          </a:rPr>
                          <m:t>𝑁</m:t>
                        </m:r>
                      </m:den>
                    </m:f>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r>
                      <a:rPr lang="en-US" altLang="zh-TW" sz="2800" b="1" i="1" smtClean="0">
                        <a:solidFill>
                          <a:prstClr val="black"/>
                        </a:solidFill>
                        <a:latin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cs typeface="Times New Roman" panose="02020603050405020304" pitchFamily="18" charset="0"/>
                      </a:rPr>
                      <m:t>2</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1" i="1">
                        <a:solidFill>
                          <a:prstClr val="black"/>
                        </a:solidFill>
                        <a:latin typeface="Cambria Math" panose="02040503050406030204" pitchFamily="18" charset="0"/>
                        <a:cs typeface="Times New Roman" panose="02020603050405020304" pitchFamily="18" charset="0"/>
                      </a:rPr>
                      <m:t>=</m:t>
                    </m:r>
                    <m:r>
                      <a:rPr lang="en-US" altLang="zh-TW" sz="2800" b="1" i="1">
                        <a:solidFill>
                          <a:prstClr val="black"/>
                        </a:solidFill>
                        <a:latin typeface="Cambria Math" panose="02040503050406030204" pitchFamily="18" charset="0"/>
                        <a:cs typeface="Times New Roman" panose="02020603050405020304" pitchFamily="18" charset="0"/>
                      </a:rPr>
                      <m:t>𝟎</m:t>
                    </m:r>
                  </m:oMath>
                </a14:m>
                <a:endParaRPr lang="en-US" altLang="zh-TW" sz="2800" dirty="0"/>
              </a:p>
              <a:p>
                <a:pPr marL="457200" indent="-457200">
                  <a:buFont typeface="Arial" panose="020B0604020202020204" pitchFamily="34" charset="0"/>
                  <a:buChar char="•"/>
                </a:pPr>
                <a:endParaRPr lang="en-US" altLang="zh-TW" sz="2800" dirty="0"/>
              </a:p>
              <a:p>
                <a:r>
                  <a:rPr lang="en-US" altLang="zh-TW" sz="2800" dirty="0"/>
                  <a:t>      </a:t>
                </a:r>
                <a14:m>
                  <m:oMath xmlns:m="http://schemas.openxmlformats.org/officeDocument/2006/math">
                    <m:r>
                      <m:rPr>
                        <m:nor/>
                      </m:rPr>
                      <a:rPr lang="zh-TW" altLang="zh-TW" sz="2800" dirty="0">
                        <a:latin typeface="Cambria Math" panose="02040503050406030204" pitchFamily="18" charset="0"/>
                      </a:rPr>
                      <m:t>⇒</m:t>
                    </m:r>
                  </m:oMath>
                </a14:m>
                <a:r>
                  <a:rPr lang="en-US" altLang="zh-TW" sz="2800" dirty="0"/>
                  <a:t>   </a:t>
                </a:r>
                <a14:m>
                  <m:oMath xmlns:m="http://schemas.openxmlformats.org/officeDocument/2006/math">
                    <m:d>
                      <m:dPr>
                        <m:ctrlPr>
                          <a:rPr lang="en-US" altLang="zh-TW" sz="2800" b="0" i="1" smtClean="0">
                            <a:latin typeface="Cambria Math" panose="02040503050406030204" pitchFamily="18" charset="0"/>
                            <a:cs typeface="Times New Roman" panose="02020603050405020304" pitchFamily="18" charset="0"/>
                          </a:rPr>
                        </m:ctrlPr>
                      </m:dPr>
                      <m:e>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b="1" i="1" smtClean="0">
                            <a:solidFill>
                              <a:prstClr val="black"/>
                            </a:solidFill>
                            <a:latin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cs typeface="Times New Roman" panose="02020603050405020304" pitchFamily="18" charset="0"/>
                          </a:rPr>
                          <m:t>𝑁</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800" b="1" i="0" smtClean="0">
                            <a:latin typeface="Cambria Math" panose="02040503050406030204" pitchFamily="18" charset="0"/>
                            <a:ea typeface="Cambria Math" panose="02040503050406030204" pitchFamily="18" charset="0"/>
                            <a:cs typeface="Times New Roman" panose="02020603050405020304" pitchFamily="18" charset="0"/>
                          </a:rPr>
                          <m:t>𝐈</m:t>
                        </m:r>
                      </m:e>
                    </m:d>
                    <m:r>
                      <a:rPr lang="zh-TW" altLang="en-US" sz="2800" i="1">
                        <a:solidFill>
                          <a:prstClr val="black"/>
                        </a:solidFill>
                        <a:latin typeface="Cambria Math" panose="02040503050406030204" pitchFamily="18" charset="0"/>
                        <a:cs typeface="Times New Roman" panose="02020603050405020304" pitchFamily="18" charset="0"/>
                      </a:rPr>
                      <m:t>𝛚</m:t>
                    </m:r>
                    <m:r>
                      <a:rPr lang="en-US" altLang="zh-TW" sz="2800" b="0" i="1" smtClean="0">
                        <a:solidFill>
                          <a:prstClr val="black"/>
                        </a:solidFill>
                        <a:latin typeface="Cambria Math" panose="02040503050406030204" pitchFamily="18" charset="0"/>
                        <a:cs typeface="Times New Roman" panose="02020603050405020304" pitchFamily="18" charset="0"/>
                      </a:rPr>
                      <m:t>=</m:t>
                    </m:r>
                    <m:sSup>
                      <m:sSupPr>
                        <m:ctrlPr>
                          <a:rPr lang="en-US" altLang="zh-TW" sz="2800" i="1">
                            <a:latin typeface="Cambria Math" panose="02040503050406030204" pitchFamily="18" charset="0"/>
                            <a:cs typeface="Times New Roman" panose="02020603050405020304" pitchFamily="18" charset="0"/>
                          </a:rPr>
                        </m:ctrlPr>
                      </m:sSupPr>
                      <m:e>
                        <m:r>
                          <a:rPr lang="en-US" altLang="zh-TW" sz="2800" b="1" i="1">
                            <a:solidFill>
                              <a:prstClr val="black"/>
                            </a:solidFill>
                            <a:latin typeface="Cambria Math" panose="02040503050406030204" pitchFamily="18" charset="0"/>
                            <a:cs typeface="Times New Roman" panose="02020603050405020304" pitchFamily="18" charset="0"/>
                          </a:rPr>
                          <m:t>𝑿</m:t>
                        </m:r>
                      </m:e>
                      <m:sup>
                        <m:r>
                          <a:rPr lang="en-US" altLang="zh-TW" sz="2800" i="1">
                            <a:latin typeface="Cambria Math" panose="02040503050406030204" pitchFamily="18" charset="0"/>
                            <a:cs typeface="Times New Roman" panose="02020603050405020304" pitchFamily="18" charset="0"/>
                          </a:rPr>
                          <m:t>𝑇</m:t>
                        </m:r>
                      </m:sup>
                    </m:sSup>
                    <m:r>
                      <a:rPr lang="en-US" altLang="zh-TW" sz="2800" b="1" i="1">
                        <a:solidFill>
                          <a:prstClr val="black"/>
                        </a:solidFill>
                        <a:latin typeface="Cambria Math" panose="02040503050406030204" pitchFamily="18" charset="0"/>
                        <a:cs typeface="Times New Roman" panose="02020603050405020304" pitchFamily="18" charset="0"/>
                      </a:rPr>
                      <m:t>𝒕</m:t>
                    </m:r>
                  </m:oMath>
                </a14:m>
                <a:endParaRPr lang="en-US" altLang="zh-TW" sz="2800" dirty="0"/>
              </a:p>
              <a:p>
                <a:endParaRPr lang="en-US" altLang="zh-TW" sz="2800" dirty="0"/>
              </a:p>
              <a:p>
                <a:r>
                  <a:rPr lang="en-US" altLang="zh-TW" sz="2800" dirty="0"/>
                  <a:t>      </a:t>
                </a:r>
                <a14:m>
                  <m:oMath xmlns:m="http://schemas.openxmlformats.org/officeDocument/2006/math">
                    <m:r>
                      <m:rPr>
                        <m:nor/>
                      </m:rPr>
                      <a:rPr lang="zh-TW" altLang="zh-TW" sz="2800" dirty="0">
                        <a:latin typeface="Cambria Math" panose="02040503050406030204" pitchFamily="18" charset="0"/>
                      </a:rPr>
                      <m:t>⇒</m:t>
                    </m:r>
                    <m:r>
                      <a:rPr lang="en-US" altLang="zh-TW" sz="2800" i="1" dirty="0">
                        <a:latin typeface="Cambria Math" panose="02040503050406030204" pitchFamily="18" charset="0"/>
                      </a:rPr>
                      <m:t>      </m:t>
                    </m:r>
                    <m:acc>
                      <m:accPr>
                        <m:chr m:val="̂"/>
                        <m:ctrlPr>
                          <a:rPr lang="zh-TW" altLang="en-US" sz="2800" i="1" dirty="0" smtClean="0">
                            <a:solidFill>
                              <a:srgbClr val="FF0000"/>
                            </a:solidFill>
                            <a:latin typeface="Cambria Math" panose="02040503050406030204" pitchFamily="18" charset="0"/>
                          </a:rPr>
                        </m:ctrlPr>
                      </m:accPr>
                      <m:e>
                        <m:r>
                          <a:rPr lang="zh-TW" altLang="en-US" sz="2800" i="1">
                            <a:solidFill>
                              <a:srgbClr val="FF0000"/>
                            </a:solidFill>
                            <a:latin typeface="Cambria Math" panose="02040503050406030204" pitchFamily="18" charset="0"/>
                            <a:cs typeface="Times New Roman" panose="02020603050405020304" pitchFamily="18" charset="0"/>
                          </a:rPr>
                          <m:t>𝛚</m:t>
                        </m:r>
                      </m:e>
                    </m:acc>
                    <m:r>
                      <a:rPr lang="en-US" altLang="zh-TW" sz="2800" i="1" dirty="0">
                        <a:solidFill>
                          <a:srgbClr val="FF0000"/>
                        </a:solidFill>
                        <a:latin typeface="Cambria Math" panose="02040503050406030204" pitchFamily="18" charset="0"/>
                      </a:rPr>
                      <m:t>=</m:t>
                    </m:r>
                    <m:sSup>
                      <m:sSupPr>
                        <m:ctrlPr>
                          <a:rPr lang="en-US" altLang="zh-TW" sz="2800" i="1" dirty="0">
                            <a:solidFill>
                              <a:srgbClr val="FF0000"/>
                            </a:solidFill>
                            <a:latin typeface="Cambria Math" panose="02040503050406030204" pitchFamily="18" charset="0"/>
                          </a:rPr>
                        </m:ctrlPr>
                      </m:sSupPr>
                      <m:e>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a:solidFill>
                                  <a:srgbClr val="FF0000"/>
                                </a:solidFill>
                                <a:latin typeface="Cambria Math" panose="02040503050406030204" pitchFamily="18" charset="0"/>
                                <a:cs typeface="Times New Roman" panose="02020603050405020304" pitchFamily="18" charset="0"/>
                              </a:rPr>
                              <m:t>(</m:t>
                            </m:r>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a:solidFill>
                              <a:srgbClr val="FF0000"/>
                            </a:solidFill>
                            <a:latin typeface="Cambria Math" panose="02040503050406030204" pitchFamily="18" charset="0"/>
                            <a:cs typeface="Times New Roman" panose="02020603050405020304" pitchFamily="18" charset="0"/>
                          </a:rPr>
                          <m:t>𝑿</m:t>
                        </m:r>
                        <m:r>
                          <a:rPr lang="en-US" altLang="zh-TW" sz="2800" b="1" i="1" smtClean="0">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𝑁</m:t>
                        </m:r>
                        <m:r>
                          <m:rPr>
                            <m:sty m:val="p"/>
                          </m:rPr>
                          <a:rPr lang="el-GR"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λ</m:t>
                        </m:r>
                        <m:r>
                          <a:rPr lang="en-US" altLang="zh-TW" sz="28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𝐈</m:t>
                        </m:r>
                        <m:r>
                          <a:rPr lang="en-US" altLang="zh-TW" sz="2800" b="1" i="1">
                            <a:solidFill>
                              <a:srgbClr val="FF0000"/>
                            </a:solidFill>
                            <a:latin typeface="Cambria Math" panose="02040503050406030204" pitchFamily="18" charset="0"/>
                            <a:cs typeface="Times New Roman" panose="02020603050405020304" pitchFamily="18" charset="0"/>
                          </a:rPr>
                          <m:t>)</m:t>
                        </m:r>
                      </m:e>
                      <m:sup>
                        <m:r>
                          <a:rPr lang="en-US" altLang="zh-TW" sz="2800" i="1" dirty="0">
                            <a:solidFill>
                              <a:srgbClr val="FF0000"/>
                            </a:solidFill>
                            <a:latin typeface="Cambria Math" panose="02040503050406030204" pitchFamily="18" charset="0"/>
                          </a:rPr>
                          <m:t>−1</m:t>
                        </m:r>
                      </m:sup>
                    </m:sSup>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b="1" i="1">
                            <a:solidFill>
                              <a:srgbClr val="FF0000"/>
                            </a:solidFill>
                            <a:latin typeface="Cambria Math" panose="02040503050406030204" pitchFamily="18" charset="0"/>
                            <a:cs typeface="Times New Roman" panose="02020603050405020304" pitchFamily="18" charset="0"/>
                          </a:rPr>
                          <m:t>𝑿</m:t>
                        </m:r>
                      </m:e>
                      <m:sup>
                        <m:r>
                          <a:rPr lang="en-US" altLang="zh-TW" sz="2800" i="1">
                            <a:solidFill>
                              <a:srgbClr val="FF0000"/>
                            </a:solidFill>
                            <a:latin typeface="Cambria Math" panose="02040503050406030204" pitchFamily="18" charset="0"/>
                            <a:cs typeface="Times New Roman" panose="02020603050405020304" pitchFamily="18" charset="0"/>
                          </a:rPr>
                          <m:t>𝑇</m:t>
                        </m:r>
                      </m:sup>
                    </m:sSup>
                    <m:r>
                      <a:rPr lang="en-US" altLang="zh-TW" sz="2800" b="1" i="1">
                        <a:solidFill>
                          <a:srgbClr val="FF0000"/>
                        </a:solidFill>
                        <a:latin typeface="Cambria Math" panose="02040503050406030204" pitchFamily="18" charset="0"/>
                        <a:cs typeface="Times New Roman" panose="02020603050405020304" pitchFamily="18" charset="0"/>
                      </a:rPr>
                      <m:t>𝒕</m:t>
                    </m:r>
                  </m:oMath>
                </a14:m>
                <a:endParaRPr lang="en-US" altLang="zh-TW" sz="2800"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76212" y="691973"/>
                <a:ext cx="10751419" cy="5824223"/>
              </a:xfrm>
              <a:prstGeom prst="rect">
                <a:avLst/>
              </a:prstGeom>
              <a:blipFill>
                <a:blip r:embed="rId2"/>
                <a:stretch>
                  <a:fillRect l="-1020" t="-11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069469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626192" y="768975"/>
            <a:ext cx="6419850" cy="5057775"/>
          </a:xfrm>
          <a:prstGeom prst="rect">
            <a:avLst/>
          </a:prstGeom>
        </p:spPr>
      </p:pic>
      <p:sp>
        <p:nvSpPr>
          <p:cNvPr id="5" name="Rectangle 4"/>
          <p:cNvSpPr/>
          <p:nvPr/>
        </p:nvSpPr>
        <p:spPr>
          <a:xfrm>
            <a:off x="475116" y="0"/>
            <a:ext cx="1158881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Varying the regularization parameter  for a 5th-order polynomial</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726451" y="5826750"/>
                <a:ext cx="10910492" cy="954107"/>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We can use </a:t>
                </a:r>
                <a:r>
                  <a:rPr lang="en-US" altLang="zh-TW" sz="2800" dirty="0">
                    <a:solidFill>
                      <a:srgbClr val="FF0000"/>
                    </a:solidFill>
                    <a:latin typeface="Times New Roman" panose="02020603050405020304" pitchFamily="18" charset="0"/>
                    <a:cs typeface="Times New Roman" panose="02020603050405020304" pitchFamily="18" charset="0"/>
                  </a:rPr>
                  <a:t>cross-validation</a:t>
                </a:r>
                <a:r>
                  <a:rPr lang="en-US" altLang="zh-TW" sz="2800" dirty="0">
                    <a:latin typeface="Times New Roman" panose="02020603050405020304" pitchFamily="18" charset="0"/>
                    <a:cs typeface="Times New Roman" panose="02020603050405020304" pitchFamily="18" charset="0"/>
                  </a:rPr>
                  <a:t> to choose the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r>
                      <a:rPr lang="el-GR" altLang="zh-TW" sz="28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 to give the best predictive performance</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26451" y="5826750"/>
                <a:ext cx="10910492" cy="954107"/>
              </a:xfrm>
              <a:prstGeom prst="rect">
                <a:avLst/>
              </a:prstGeom>
              <a:blipFill>
                <a:blip r:embed="rId3"/>
                <a:stretch>
                  <a:fillRect l="-1117" t="-7051" b="-1730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863728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87768" y="3454225"/>
            <a:ext cx="4102618" cy="3403775"/>
          </a:xfrm>
          <a:prstGeom prst="rect">
            <a:avLst/>
          </a:prstGeom>
        </p:spPr>
      </p:pic>
      <p:pic>
        <p:nvPicPr>
          <p:cNvPr id="5" name="Picture 4"/>
          <p:cNvPicPr>
            <a:picLocks noChangeAspect="1"/>
          </p:cNvPicPr>
          <p:nvPr/>
        </p:nvPicPr>
        <p:blipFill>
          <a:blip r:embed="rId3"/>
          <a:stretch>
            <a:fillRect/>
          </a:stretch>
        </p:blipFill>
        <p:spPr>
          <a:xfrm>
            <a:off x="6187768" y="37498"/>
            <a:ext cx="4098430" cy="3416727"/>
          </a:xfrm>
          <a:prstGeom prst="rect">
            <a:avLst/>
          </a:prstGeom>
        </p:spPr>
      </p:pic>
      <p:pic>
        <p:nvPicPr>
          <p:cNvPr id="6" name="Picture 5"/>
          <p:cNvPicPr>
            <a:picLocks noChangeAspect="1"/>
          </p:cNvPicPr>
          <p:nvPr/>
        </p:nvPicPr>
        <p:blipFill>
          <a:blip r:embed="rId4"/>
          <a:stretch>
            <a:fillRect/>
          </a:stretch>
        </p:blipFill>
        <p:spPr>
          <a:xfrm>
            <a:off x="1478757" y="3528983"/>
            <a:ext cx="4140918" cy="3391766"/>
          </a:xfrm>
          <a:prstGeom prst="rect">
            <a:avLst/>
          </a:prstGeom>
        </p:spPr>
      </p:pic>
      <p:pic>
        <p:nvPicPr>
          <p:cNvPr id="7" name="Picture 6"/>
          <p:cNvPicPr>
            <a:picLocks noChangeAspect="1"/>
          </p:cNvPicPr>
          <p:nvPr/>
        </p:nvPicPr>
        <p:blipFill>
          <a:blip r:embed="rId5"/>
          <a:stretch>
            <a:fillRect/>
          </a:stretch>
        </p:blipFill>
        <p:spPr>
          <a:xfrm>
            <a:off x="1478757" y="35597"/>
            <a:ext cx="4140918" cy="3481377"/>
          </a:xfrm>
          <a:prstGeom prst="rect">
            <a:avLst/>
          </a:prstGeom>
        </p:spPr>
      </p:pic>
    </p:spTree>
    <p:extLst>
      <p:ext uri="{BB962C8B-B14F-4D97-AF65-F5344CB8AC3E}">
        <p14:creationId xmlns:p14="http://schemas.microsoft.com/office/powerpoint/2010/main" val="24072605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8858E315-B05F-45B5-B88C-2F1F652B5145}"/>
              </a:ext>
            </a:extLst>
          </p:cNvPr>
          <p:cNvSpPr>
            <a:spLocks noGrp="1"/>
          </p:cNvSpPr>
          <p:nvPr>
            <p:ph type="title"/>
          </p:nvPr>
        </p:nvSpPr>
        <p:spPr>
          <a:xfrm>
            <a:off x="3947120" y="45838"/>
            <a:ext cx="3769415" cy="718608"/>
          </a:xfrm>
        </p:spPr>
        <p:txBody>
          <a:bodyPr>
            <a:normAutofit/>
          </a:bodyPr>
          <a:lstStyle/>
          <a:p>
            <a:r>
              <a:rPr lang="en-US" altLang="zh-TW" sz="3600" b="1" dirty="0">
                <a:latin typeface="Times New Roman" panose="02020603050405020304" pitchFamily="18" charset="0"/>
                <a:cs typeface="Times New Roman" panose="02020603050405020304" pitchFamily="18" charset="0"/>
              </a:rPr>
              <a:t>Supervised Pizza</a:t>
            </a:r>
            <a:endParaRPr lang="zh-TW" altLang="en-US" sz="3600" b="1" dirty="0">
              <a:latin typeface="Times New Roman" panose="02020603050405020304" pitchFamily="18" charset="0"/>
              <a:cs typeface="Times New Roman" panose="02020603050405020304" pitchFamily="18" charset="0"/>
            </a:endParaRPr>
          </a:p>
        </p:txBody>
      </p:sp>
      <p:sp>
        <p:nvSpPr>
          <p:cNvPr id="21" name="矩形 20"/>
          <p:cNvSpPr/>
          <p:nvPr/>
        </p:nvSpPr>
        <p:spPr>
          <a:xfrm>
            <a:off x="399393" y="761637"/>
            <a:ext cx="8839200" cy="3293209"/>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Roberto dreams of a program that looks at historical data, grasps the relation between reserved seats and pizzas, and uses it to forecast tonight’s pizza sales from today’s reservations</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1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can solve </a:t>
            </a:r>
            <a:r>
              <a:rPr lang="en-US" altLang="zh-TW" sz="2800" dirty="0">
                <a:latin typeface="Times New Roman" panose="02020603050405020304" pitchFamily="18" charset="0"/>
                <a:cs typeface="Times New Roman" panose="02020603050405020304" pitchFamily="18" charset="0"/>
              </a:rPr>
              <a:t>Roberto’s pizza forecasting problem by training a supervised </a:t>
            </a:r>
            <a:r>
              <a:rPr lang="en-US" altLang="zh-TW" sz="2800" dirty="0" smtClean="0">
                <a:latin typeface="Times New Roman" panose="02020603050405020304" pitchFamily="18" charset="0"/>
                <a:cs typeface="Times New Roman" panose="02020603050405020304" pitchFamily="18" charset="0"/>
              </a:rPr>
              <a:t>learning algorithm </a:t>
            </a:r>
            <a:r>
              <a:rPr lang="en-US" altLang="zh-TW" sz="2800" dirty="0">
                <a:latin typeface="Times New Roman" panose="02020603050405020304" pitchFamily="18" charset="0"/>
                <a:cs typeface="Times New Roman" panose="02020603050405020304" pitchFamily="18" charset="0"/>
              </a:rPr>
              <a:t>with a bunch of labeled examples.</a:t>
            </a:r>
            <a:endParaRPr lang="zh-TW" altLang="en-US" sz="2800" dirty="0">
              <a:latin typeface="Times New Roman" panose="02020603050405020304" pitchFamily="18" charset="0"/>
              <a:cs typeface="Times New Roman" panose="02020603050405020304" pitchFamily="18" charset="0"/>
            </a:endParaRPr>
          </a:p>
        </p:txBody>
      </p:sp>
      <p:pic>
        <p:nvPicPr>
          <p:cNvPr id="22" name="圖片 21"/>
          <p:cNvPicPr>
            <a:picLocks noChangeAspect="1"/>
          </p:cNvPicPr>
          <p:nvPr/>
        </p:nvPicPr>
        <p:blipFill>
          <a:blip r:embed="rId3"/>
          <a:stretch>
            <a:fillRect/>
          </a:stretch>
        </p:blipFill>
        <p:spPr>
          <a:xfrm>
            <a:off x="9712050" y="405142"/>
            <a:ext cx="2082103" cy="6079742"/>
          </a:xfrm>
          <a:prstGeom prst="rect">
            <a:avLst/>
          </a:prstGeom>
        </p:spPr>
      </p:pic>
      <p:pic>
        <p:nvPicPr>
          <p:cNvPr id="23" name="圖片 22"/>
          <p:cNvPicPr>
            <a:picLocks noChangeAspect="1"/>
          </p:cNvPicPr>
          <p:nvPr/>
        </p:nvPicPr>
        <p:blipFill>
          <a:blip r:embed="rId4"/>
          <a:stretch>
            <a:fillRect/>
          </a:stretch>
        </p:blipFill>
        <p:spPr>
          <a:xfrm>
            <a:off x="2005450" y="4068678"/>
            <a:ext cx="4861198" cy="2789322"/>
          </a:xfrm>
          <a:prstGeom prst="rect">
            <a:avLst/>
          </a:prstGeom>
        </p:spPr>
      </p:pic>
    </p:spTree>
    <p:extLst>
      <p:ext uri="{BB962C8B-B14F-4D97-AF65-F5344CB8AC3E}">
        <p14:creationId xmlns:p14="http://schemas.microsoft.com/office/powerpoint/2010/main" val="908458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286" y="2313554"/>
            <a:ext cx="11366204" cy="2104210"/>
          </a:xfrm>
        </p:spPr>
        <p:txBody>
          <a:bodyPr>
            <a:normAutofit/>
          </a:bodyPr>
          <a:lstStyle/>
          <a:p>
            <a:r>
              <a:rPr lang="en-US" altLang="zh-TW" b="1" dirty="0">
                <a:latin typeface="Times New Roman" panose="02020603050405020304" pitchFamily="18" charset="0"/>
                <a:cs typeface="Times New Roman" panose="02020603050405020304" pitchFamily="18" charset="0"/>
              </a:rPr>
              <a:t>Linear Modelling: A Maximum Likelihood </a:t>
            </a:r>
            <a:r>
              <a:rPr lang="en-US" altLang="zh-TW" b="1" dirty="0" smtClean="0">
                <a:latin typeface="Times New Roman" panose="02020603050405020304" pitchFamily="18" charset="0"/>
                <a:cs typeface="Times New Roman" panose="02020603050405020304" pitchFamily="18" charset="0"/>
              </a:rPr>
              <a:t>Approach</a:t>
            </a:r>
            <a:endParaRPr lang="zh-TW" altLang="en-US" sz="49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558139" y="6488668"/>
            <a:ext cx="86338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Chap2. A First Course in Machine Learning, 2ed, Simon Rogers and Mark </a:t>
            </a: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Girolami</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2017 </a:t>
            </a:r>
          </a:p>
        </p:txBody>
      </p:sp>
    </p:spTree>
    <p:extLst>
      <p:ext uri="{BB962C8B-B14F-4D97-AF65-F5344CB8AC3E}">
        <p14:creationId xmlns:p14="http://schemas.microsoft.com/office/powerpoint/2010/main" val="3442933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62776" y="1312893"/>
            <a:ext cx="6257925" cy="4848225"/>
          </a:xfrm>
          <a:prstGeom prst="rect">
            <a:avLst/>
          </a:prstGeom>
        </p:spPr>
      </p:pic>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1211178" y="31236"/>
            <a:ext cx="97151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Consider the Modelling Problem as a Generative One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25641" y="691973"/>
                <a:ext cx="10886173" cy="612475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Linear fit to the Olympic men's 100 m data with errors highlighted.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Model takes the form: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continuous random variable)</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25641" y="691973"/>
                <a:ext cx="10886173" cy="6124754"/>
              </a:xfrm>
              <a:prstGeom prst="rect">
                <a:avLst/>
              </a:prstGeom>
              <a:blipFill>
                <a:blip r:embed="rId3"/>
                <a:stretch>
                  <a:fillRect l="-1008" t="-1096" r="-448" b="-18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19101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1165666" y="107198"/>
                <a:ext cx="1003749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a:t>
                </a:r>
                <a14:m>
                  <m:oMath xmlns:m="http://schemas.openxmlformats.org/officeDocument/2006/math">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𝝐</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m:t>
                        </m:r>
                      </m:sub>
                    </m:sSub>
                  </m:oMath>
                </a14:m>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are independent Gaussian random variable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65666" y="107198"/>
                <a:ext cx="10037491" cy="584775"/>
              </a:xfrm>
              <a:prstGeom prst="rect">
                <a:avLst/>
              </a:prstGeom>
              <a:blipFill>
                <a:blip r:embed="rId3"/>
                <a:stretch>
                  <a:fillRect l="-1518" t="-14583" r="-729"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37247" y="691973"/>
                <a:ext cx="11029616" cy="29774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a:t>
                </a:r>
                <a: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are independent Gaussian random variable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b>
                              </m:sSub>
                            </m:e>
                          </m:d>
                        </m:e>
                      </m:nary>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indent="-457200">
                  <a:buFont typeface="Arial" panose="020B0604020202020204" pitchFamily="34" charset="0"/>
                  <a:buChar char="•"/>
                </a:pPr>
                <a14:m>
                  <m:oMath xmlns:m="http://schemas.openxmlformats.org/officeDocument/2006/math">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cs typeface="Times New Roman" panose="02020603050405020304" pitchFamily="18" charset="0"/>
                          </a:rPr>
                          <m:t>𝑡</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cs typeface="Times New Roman" panose="02020603050405020304" pitchFamily="18" charset="0"/>
                      </a:rPr>
                      <m:t>=</m:t>
                    </m:r>
                    <m:sSup>
                      <m:sSupPr>
                        <m:ctrlPr>
                          <a:rPr lang="en-US" altLang="zh-TW" sz="2800" i="1">
                            <a:solidFill>
                              <a:prstClr val="black"/>
                            </a:solidFill>
                            <a:latin typeface="Cambria Math" panose="02040503050406030204" pitchFamily="18" charset="0"/>
                            <a:cs typeface="Times New Roman" panose="02020603050405020304" pitchFamily="18" charset="0"/>
                          </a:rPr>
                        </m:ctrlPr>
                      </m:sSupPr>
                      <m:e>
                        <m:r>
                          <a:rPr lang="zh-TW" altLang="en-US" sz="2800" b="1" i="1">
                            <a:solidFill>
                              <a:prstClr val="black"/>
                            </a:solidFill>
                            <a:latin typeface="Cambria Math" panose="02040503050406030204" pitchFamily="18" charset="0"/>
                            <a:cs typeface="Times New Roman" panose="02020603050405020304" pitchFamily="18" charset="0"/>
                          </a:rPr>
                          <m:t>𝝎</m:t>
                        </m:r>
                      </m:e>
                      <m:sup>
                        <m:r>
                          <a:rPr lang="en-US" altLang="zh-TW" sz="2800" i="1">
                            <a:solidFill>
                              <a:prstClr val="black"/>
                            </a:solidFill>
                            <a:latin typeface="Cambria Math" panose="02040503050406030204" pitchFamily="18" charset="0"/>
                            <a:cs typeface="Times New Roman" panose="02020603050405020304" pitchFamily="18" charset="0"/>
                          </a:rPr>
                          <m:t>𝑇</m:t>
                        </m:r>
                      </m:sup>
                    </m:sSup>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𝜖</m:t>
                        </m:r>
                      </m:e>
                      <m:sub>
                        <m:r>
                          <a:rPr lang="en-US" altLang="zh-TW" sz="2800" i="1">
                            <a:solidFill>
                              <a:srgbClr val="FF0000"/>
                            </a:solidFill>
                            <a:latin typeface="Cambria Math" panose="02040503050406030204" pitchFamily="18" charset="0"/>
                            <a:cs typeface="Times New Roman" panose="02020603050405020304" pitchFamily="18" charset="0"/>
                          </a:rPr>
                          <m:t>𝑛</m:t>
                        </m:r>
                      </m:sub>
                    </m:sSub>
                  </m:oMath>
                </a14:m>
                <a:r>
                  <a:rPr lang="en-US" altLang="zh-TW" sz="28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eterministic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referred to as </a:t>
                </a:r>
                <a:r>
                  <a:rPr kumimoji="0" lang="en-US" altLang="zh-TW" sz="2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a:t>
                </a:r>
                <a:r>
                  <a:rPr kumimoji="0" lang="en-US" altLang="zh-TW" sz="2800" b="0" i="0" u="none" strike="noStrike" kern="1200" cap="none" spc="0" normalizeH="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trend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drift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indent="-457200">
                  <a:buFont typeface="Arial" panose="020B0604020202020204" pitchFamily="34" charset="0"/>
                  <a:buChar char="•"/>
                </a:pPr>
                <a:endParaRPr kumimoji="0" lang="en-US" altLang="zh-TW"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lvl="6"/>
                <a:r>
                  <a:rPr kumimoji="0" lang="en-US" altLang="zh-TW" sz="2800" b="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referred to as </a:t>
                </a:r>
                <a:r>
                  <a:rPr kumimoji="0" lang="en-US" altLang="zh-TW"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noise</a:t>
                </a:r>
                <a:endParaRPr kumimoji="0" lang="zh-TW"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37247" y="691973"/>
                <a:ext cx="11029616" cy="2977482"/>
              </a:xfrm>
              <a:prstGeom prst="rect">
                <a:avLst/>
              </a:prstGeom>
              <a:blipFill>
                <a:blip r:embed="rId4"/>
                <a:stretch>
                  <a:fillRect l="-995" t="-2459" b="-4918"/>
                </a:stretch>
              </a:blipFill>
            </p:spPr>
            <p:txBody>
              <a:bodyPr/>
              <a:lstStyle/>
              <a:p>
                <a:r>
                  <a:rPr lang="zh-TW" altLang="en-US">
                    <a:noFill/>
                  </a:rPr>
                  <a:t> </a:t>
                </a:r>
              </a:p>
            </p:txBody>
          </p:sp>
        </mc:Fallback>
      </mc:AlternateContent>
      <p:pic>
        <p:nvPicPr>
          <p:cNvPr id="7" name="Picture 3"/>
          <p:cNvPicPr>
            <a:picLocks noChangeAspect="1"/>
          </p:cNvPicPr>
          <p:nvPr/>
        </p:nvPicPr>
        <p:blipFill>
          <a:blip r:embed="rId5"/>
          <a:stretch>
            <a:fillRect/>
          </a:stretch>
        </p:blipFill>
        <p:spPr>
          <a:xfrm>
            <a:off x="7502487" y="3523713"/>
            <a:ext cx="4303785" cy="3334287"/>
          </a:xfrm>
          <a:prstGeom prst="rect">
            <a:avLst/>
          </a:prstGeom>
        </p:spPr>
      </p:pic>
    </p:spTree>
    <p:extLst>
      <p:ext uri="{BB962C8B-B14F-4D97-AF65-F5344CB8AC3E}">
        <p14:creationId xmlns:p14="http://schemas.microsoft.com/office/powerpoint/2010/main" val="3245944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232" y="2488186"/>
            <a:ext cx="606669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Distribution</a:t>
            </a:r>
          </a:p>
        </p:txBody>
      </p:sp>
    </p:spTree>
    <p:extLst>
      <p:ext uri="{BB962C8B-B14F-4D97-AF65-F5344CB8AC3E}">
        <p14:creationId xmlns:p14="http://schemas.microsoft.com/office/powerpoint/2010/main" val="10090129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89207" y="1861369"/>
                <a:ext cx="10817469" cy="30596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Recall the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normal</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num>
                      <m:den>
                        <m:rad>
                          <m:radPr>
                            <m:degHide m:val="on"/>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rad>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den>
                    </m:f>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𝑒</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sup>
                    </m:sSup>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machine learning, we use Gaussians a lot because they make the calculations easy.</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89207" y="1861369"/>
                <a:ext cx="10817469" cy="3059620"/>
              </a:xfrm>
              <a:prstGeom prst="rect">
                <a:avLst/>
              </a:prstGeom>
              <a:blipFill>
                <a:blip r:embed="rId2"/>
                <a:stretch>
                  <a:fillRect l="-1015" t="-1992" b="-4582"/>
                </a:stretch>
              </a:blipFill>
            </p:spPr>
            <p:txBody>
              <a:bodyPr/>
              <a:lstStyle/>
              <a:p>
                <a:r>
                  <a:rPr lang="zh-TW" altLang="en-US">
                    <a:noFill/>
                  </a:rPr>
                  <a:t> </a:t>
                </a:r>
              </a:p>
            </p:txBody>
          </p:sp>
        </mc:Fallback>
      </mc:AlternateContent>
      <p:pic>
        <p:nvPicPr>
          <p:cNvPr id="3" name="Picture 2"/>
          <p:cNvPicPr>
            <a:picLocks noChangeAspect="1"/>
          </p:cNvPicPr>
          <p:nvPr/>
        </p:nvPicPr>
        <p:blipFill>
          <a:blip r:embed="rId3"/>
          <a:stretch>
            <a:fillRect/>
          </a:stretch>
        </p:blipFill>
        <p:spPr>
          <a:xfrm>
            <a:off x="8189852" y="925487"/>
            <a:ext cx="3485989" cy="3086100"/>
          </a:xfrm>
          <a:prstGeom prst="rect">
            <a:avLst/>
          </a:prstGeom>
        </p:spPr>
      </p:pic>
      <p:sp>
        <p:nvSpPr>
          <p:cNvPr id="6" name="Text Box 54"/>
          <p:cNvSpPr txBox="1">
            <a:spLocks noChangeArrowheads="1"/>
          </p:cNvSpPr>
          <p:nvPr/>
        </p:nvSpPr>
        <p:spPr bwMode="auto">
          <a:xfrm>
            <a:off x="4188436" y="107198"/>
            <a:ext cx="40479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262626"/>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Distribution</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40461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Text Box 54"/>
          <p:cNvSpPr txBox="1">
            <a:spLocks noChangeArrowheads="1"/>
          </p:cNvSpPr>
          <p:nvPr/>
        </p:nvSpPr>
        <p:spPr bwMode="auto">
          <a:xfrm>
            <a:off x="2525069" y="-4054"/>
            <a:ext cx="70932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3600" b="1" i="0" u="none" strike="noStrike" kern="1200" cap="none" spc="0" normalizeH="0" baseline="0" noProof="0" dirty="0">
                <a:ln>
                  <a:noFill/>
                </a:ln>
                <a:solidFill>
                  <a:srgbClr val="262626"/>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962401" y="720863"/>
                <a:ext cx="10218629" cy="57234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1/2</m:t>
                              </m:r>
                            </m:sup>
                          </m:sSup>
                        </m:den>
                      </m:f>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exp</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62401" y="720863"/>
                <a:ext cx="10218629" cy="5723426"/>
              </a:xfrm>
              <a:prstGeom prst="rect">
                <a:avLst/>
              </a:prstGeom>
              <a:blipFill>
                <a:blip r:embed="rId2"/>
                <a:stretch>
                  <a:fillRect l="-1074"/>
                </a:stretch>
              </a:blipFill>
            </p:spPr>
            <p:txBody>
              <a:bodyPr/>
              <a:lstStyle/>
              <a:p>
                <a:r>
                  <a:rPr lang="zh-TW" altLang="en-US">
                    <a:noFill/>
                  </a:rPr>
                  <a:t> </a:t>
                </a:r>
              </a:p>
            </p:txBody>
          </p:sp>
        </mc:Fallback>
      </mc:AlternateContent>
      <p:pic>
        <p:nvPicPr>
          <p:cNvPr id="7" name="Picture 6"/>
          <p:cNvPicPr>
            <a:picLocks noChangeAspect="1"/>
          </p:cNvPicPr>
          <p:nvPr/>
        </p:nvPicPr>
        <p:blipFill>
          <a:blip r:embed="rId3"/>
          <a:stretch>
            <a:fillRect/>
          </a:stretch>
        </p:blipFill>
        <p:spPr>
          <a:xfrm>
            <a:off x="3721915" y="3147188"/>
            <a:ext cx="4439249" cy="3561724"/>
          </a:xfrm>
          <a:prstGeom prst="rect">
            <a:avLst/>
          </a:prstGeom>
        </p:spPr>
      </p:pic>
    </p:spTree>
    <p:extLst>
      <p:ext uri="{BB962C8B-B14F-4D97-AF65-F5344CB8AC3E}">
        <p14:creationId xmlns:p14="http://schemas.microsoft.com/office/powerpoint/2010/main" val="3350474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566988" y="981075"/>
            <a:ext cx="69850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Text Box 54"/>
          <p:cNvSpPr txBox="1">
            <a:spLocks noChangeArrowheads="1"/>
          </p:cNvSpPr>
          <p:nvPr/>
        </p:nvSpPr>
        <p:spPr bwMode="auto">
          <a:xfrm>
            <a:off x="4255476" y="365523"/>
            <a:ext cx="45368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parameters</a:t>
            </a:r>
            <a:endParaRPr kumimoji="1"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77399" y="981075"/>
                <a:ext cx="11183423" cy="4909421"/>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Mean: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𝐸</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Cov</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𝐸</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d>
                                <m:d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𝑇</m:t>
                              </m:r>
                            </m:sup>
                          </m:sSup>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3"/>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12</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21</m:t>
                                          </m:r>
                                        </m:sub>
                                      </m:sSub>
                                    </m:e>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bSup>
                                    </m:e>
                                  </m:mr>
                                </m:m>
                              </m:e>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
                              </m:e>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sub>
                                      </m:sSub>
                                    </m:e>
                                  </m:mr>
                                </m:m>
                              </m:e>
                            </m:m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e>
                                  </m:mr>
                                </m:m>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e>
                            </m:mr>
                          </m:m>
                        </m:e>
                      </m:d>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Gaussians - all you need to know is mean and covariance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77399" y="981075"/>
                <a:ext cx="11183423" cy="4909421"/>
              </a:xfrm>
              <a:prstGeom prst="rect">
                <a:avLst/>
              </a:prstGeom>
              <a:blipFill>
                <a:blip r:embed="rId2"/>
                <a:stretch>
                  <a:fillRect l="-981" t="-136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53122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Text Box 54"/>
              <p:cNvSpPr txBox="1">
                <a:spLocks noChangeArrowheads="1"/>
              </p:cNvSpPr>
              <p:nvPr/>
            </p:nvSpPr>
            <p:spPr bwMode="auto">
              <a:xfrm>
                <a:off x="2281474" y="32347"/>
                <a:ext cx="8030423"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Gaussian pdf, diagonal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6" name="Text Box 54"/>
              <p:cNvSpPr txBox="1">
                <a:spLocks noRot="1" noChangeAspect="1" noMove="1" noResize="1" noEditPoints="1" noAdjustHandles="1" noChangeArrowheads="1" noChangeShapeType="1" noTextEdit="1"/>
              </p:cNvSpPr>
              <p:nvPr/>
            </p:nvSpPr>
            <p:spPr bwMode="auto">
              <a:xfrm>
                <a:off x="2281474" y="32347"/>
                <a:ext cx="8030423" cy="616579"/>
              </a:xfrm>
              <a:prstGeom prst="rect">
                <a:avLst/>
              </a:prstGeom>
              <a:blipFill>
                <a:blip r:embed="rId2"/>
                <a:stretch>
                  <a:fillRect l="-1897"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pic>
        <p:nvPicPr>
          <p:cNvPr id="2" name="Picture 1"/>
          <p:cNvPicPr>
            <a:picLocks noChangeAspect="1"/>
          </p:cNvPicPr>
          <p:nvPr/>
        </p:nvPicPr>
        <p:blipFill>
          <a:blip r:embed="rId3"/>
          <a:stretch>
            <a:fillRect/>
          </a:stretch>
        </p:blipFill>
        <p:spPr>
          <a:xfrm>
            <a:off x="1684243" y="1249650"/>
            <a:ext cx="8823514" cy="472803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7052649" y="971997"/>
                <a:ext cx="5139351" cy="19956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d>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f>
                                  <m:f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e>
                            </m:mr>
                            <m:m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e>
                              <m:e>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e>
                            </m:mr>
                          </m:m>
                        </m:e>
                      </m:d>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e>
                            </m:mr>
                            <m:mr>
                              <m:e>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mr>
                          </m:m>
                        </m:e>
                      </m:d>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t>
                      </m:r>
                    </m:oMath>
                  </m:oMathPara>
                </a14:m>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7052649" y="971997"/>
                <a:ext cx="5139351" cy="199561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09512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340696" y="1374759"/>
            <a:ext cx="9439930" cy="4120695"/>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1421394" y="32347"/>
                <a:ext cx="9877331"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Gaussian pdf, diagonal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𝟏𝟓</m:t>
                    </m:r>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1421394" y="32347"/>
                <a:ext cx="9877331" cy="616579"/>
              </a:xfrm>
              <a:prstGeom prst="rect">
                <a:avLst/>
              </a:prstGeom>
              <a:blipFill>
                <a:blip r:embed="rId3"/>
                <a:stretch>
                  <a:fillRect l="-1543"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41127075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637922" y="1598171"/>
            <a:ext cx="9226741" cy="3942549"/>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1421398" y="32347"/>
                <a:ext cx="9922598"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Gaussian pdf, diagonal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𝟏𝟓</m:t>
                    </m:r>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1421398" y="32347"/>
                <a:ext cx="9922598" cy="616579"/>
              </a:xfrm>
              <a:prstGeom prst="rect">
                <a:avLst/>
              </a:prstGeom>
              <a:blipFill>
                <a:blip r:embed="rId3"/>
                <a:stretch>
                  <a:fillRect l="-1536"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2152792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標題 1">
                <a:extLst>
                  <a:ext uri="{FF2B5EF4-FFF2-40B4-BE49-F238E27FC236}">
                    <a16:creationId xmlns:a16="http://schemas.microsoft.com/office/drawing/2014/main" id="{8858E315-B05F-45B5-B88C-2F1F652B5145}"/>
                  </a:ext>
                </a:extLst>
              </p:cNvPr>
              <p:cNvSpPr>
                <a:spLocks noGrp="1"/>
              </p:cNvSpPr>
              <p:nvPr>
                <p:ph type="title"/>
              </p:nvPr>
            </p:nvSpPr>
            <p:spPr>
              <a:xfrm>
                <a:off x="2665671" y="126117"/>
                <a:ext cx="7325710"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When </a:t>
                </a:r>
                <a14:m>
                  <m:oMath xmlns:m="http://schemas.openxmlformats.org/officeDocument/2006/math">
                    <m:r>
                      <a:rPr lang="en-US" altLang="zh-TW" sz="3600" i="1" smtClean="0">
                        <a:solidFill>
                          <a:schemeClr val="tx1"/>
                        </a:solidFill>
                        <a:latin typeface="Cambria Math" panose="02040503050406030204" pitchFamily="18" charset="0"/>
                        <a:cs typeface="Times New Roman" panose="02020603050405020304" pitchFamily="18" charset="0"/>
                      </a:rPr>
                      <m:t>𝑏</m:t>
                    </m:r>
                    <m:r>
                      <a:rPr lang="en-US" altLang="zh-TW" sz="3600" b="0" i="1" smtClean="0">
                        <a:solidFill>
                          <a:schemeClr val="tx1"/>
                        </a:solidFill>
                        <a:latin typeface="Cambria Math" panose="02040503050406030204" pitchFamily="18" charset="0"/>
                        <a:cs typeface="Times New Roman" panose="02020603050405020304" pitchFamily="18" charset="0"/>
                      </a:rPr>
                      <m:t>=0</m:t>
                    </m:r>
                  </m:oMath>
                </a14:m>
                <a:r>
                  <a:rPr lang="en-US" altLang="zh-TW" sz="3600" b="1"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sz="3600" i="1">
                        <a:solidFill>
                          <a:srgbClr val="006600"/>
                        </a:solidFill>
                        <a:latin typeface="Cambria Math" panose="02040503050406030204" pitchFamily="18" charset="0"/>
                        <a:cs typeface="Times New Roman" panose="02020603050405020304" pitchFamily="18" charset="0"/>
                      </a:rPr>
                      <m:t>𝑦</m:t>
                    </m:r>
                    <m:r>
                      <a:rPr lang="en-US" altLang="zh-TW" sz="3600" i="1">
                        <a:latin typeface="Cambria Math" panose="02040503050406030204" pitchFamily="18" charset="0"/>
                        <a:cs typeface="Times New Roman" panose="02020603050405020304" pitchFamily="18" charset="0"/>
                      </a:rPr>
                      <m:t>=</m:t>
                    </m:r>
                    <m:r>
                      <a:rPr lang="en-US" altLang="zh-TW" sz="3600" b="0" i="1" smtClean="0">
                        <a:latin typeface="Cambria Math" panose="02040503050406030204" pitchFamily="18" charset="0"/>
                        <a:cs typeface="Times New Roman" panose="02020603050405020304" pitchFamily="18" charset="0"/>
                      </a:rPr>
                      <m:t>𝑣</m:t>
                    </m:r>
                  </m:oMath>
                </a14:m>
                <a:r>
                  <a:rPr lang="en-US" altLang="zh-TW" sz="3600" dirty="0" smtClean="0">
                    <a:latin typeface="Times New Roman" panose="02020603050405020304" pitchFamily="18" charset="0"/>
                    <a:cs typeface="Times New Roman" panose="02020603050405020304" pitchFamily="18" charset="0"/>
                  </a:rPr>
                  <a:t>: </a:t>
                </a:r>
                <a:r>
                  <a:rPr lang="en-US" altLang="zh-TW" sz="3600" b="1" dirty="0" smtClean="0">
                    <a:latin typeface="Times New Roman" panose="02020603050405020304" pitchFamily="18" charset="0"/>
                    <a:cs typeface="Times New Roman" panose="02020603050405020304" pitchFamily="18" charset="0"/>
                  </a:rPr>
                  <a:t>Regression</a:t>
                </a:r>
                <a:endParaRPr lang="zh-TW" altLang="en-US" sz="3600" b="1" dirty="0">
                  <a:latin typeface="Times New Roman" panose="02020603050405020304" pitchFamily="18" charset="0"/>
                  <a:cs typeface="Times New Roman" panose="02020603050405020304" pitchFamily="18" charset="0"/>
                </a:endParaRPr>
              </a:p>
            </p:txBody>
          </p:sp>
        </mc:Choice>
        <mc:Fallback xmlns="">
          <p:sp>
            <p:nvSpPr>
              <p:cNvPr id="7" name="標題 1">
                <a:extLst>
                  <a:ext uri="{FF2B5EF4-FFF2-40B4-BE49-F238E27FC236}">
                    <a16:creationId xmlns:a16="http://schemas.microsoft.com/office/drawing/2014/main" id="{8858E315-B05F-45B5-B88C-2F1F652B5145}"/>
                  </a:ext>
                </a:extLst>
              </p:cNvPr>
              <p:cNvSpPr>
                <a:spLocks noGrp="1" noRot="1" noChangeAspect="1" noMove="1" noResize="1" noEditPoints="1" noAdjustHandles="1" noChangeArrowheads="1" noChangeShapeType="1" noTextEdit="1"/>
              </p:cNvSpPr>
              <p:nvPr>
                <p:ph type="title"/>
              </p:nvPr>
            </p:nvSpPr>
            <p:spPr>
              <a:xfrm>
                <a:off x="2665671" y="126117"/>
                <a:ext cx="7325710" cy="718608"/>
              </a:xfrm>
              <a:blipFill>
                <a:blip r:embed="rId3"/>
                <a:stretch>
                  <a:fillRect l="-2496" t="-12712" b="-22034"/>
                </a:stretch>
              </a:blipFill>
            </p:spPr>
            <p:txBody>
              <a:bodyPr/>
              <a:lstStyle/>
              <a:p>
                <a:r>
                  <a:rPr lang="zh-TW" altLang="en-US">
                    <a:noFill/>
                  </a:rPr>
                  <a:t> </a:t>
                </a:r>
              </a:p>
            </p:txBody>
          </p:sp>
        </mc:Fallback>
      </mc:AlternateContent>
      <p:sp>
        <p:nvSpPr>
          <p:cNvPr id="5" name="橢圓 4"/>
          <p:cNvSpPr/>
          <p:nvPr/>
        </p:nvSpPr>
        <p:spPr>
          <a:xfrm>
            <a:off x="5736899" y="1135563"/>
            <a:ext cx="818147" cy="85664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endCxn id="5" idx="2"/>
          </p:cNvCxnSpPr>
          <p:nvPr/>
        </p:nvCxnSpPr>
        <p:spPr>
          <a:xfrm>
            <a:off x="4266472" y="1558679"/>
            <a:ext cx="1470427" cy="52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6655016" y="1572711"/>
            <a:ext cx="960714" cy="0"/>
          </a:xfrm>
          <a:prstGeom prst="straightConnector1">
            <a:avLst/>
          </a:prstGeom>
          <a:ln w="57150">
            <a:solidFill>
              <a:srgbClr val="00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3516188" y="120541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cs typeface="Times New Roman" panose="02020603050405020304" pitchFamily="18" charset="0"/>
                        </a:rPr>
                        <m:t>𝑥</m:t>
                      </m:r>
                    </m:oMath>
                  </m:oMathPara>
                </a14:m>
                <a:endParaRPr lang="zh-TW"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516188" y="1205419"/>
                <a:ext cx="468077"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825560" y="915124"/>
                <a:ext cx="541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C00000"/>
                          </a:solidFill>
                          <a:latin typeface="Cambria Math" panose="02040503050406030204" pitchFamily="18" charset="0"/>
                          <a:cs typeface="Times New Roman" panose="02020603050405020304" pitchFamily="18" charset="0"/>
                        </a:rPr>
                        <m:t>𝑤</m:t>
                      </m:r>
                    </m:oMath>
                  </m:oMathPara>
                </a14:m>
                <a:endParaRPr lang="zh-TW"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825560" y="915124"/>
                <a:ext cx="541430"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838289" y="1264915"/>
                <a:ext cx="375462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0" i="1" smtClean="0">
                              <a:solidFill>
                                <a:srgbClr val="006600"/>
                              </a:solidFill>
                              <a:latin typeface="Cambria Math" panose="02040503050406030204" pitchFamily="18" charset="0"/>
                            </a:rPr>
                          </m:ctrlPr>
                        </m:accPr>
                        <m:e>
                          <m:r>
                            <a:rPr lang="en-US" altLang="zh-TW" sz="2800" i="1">
                              <a:solidFill>
                                <a:srgbClr val="006600"/>
                              </a:solidFill>
                              <a:latin typeface="Cambria Math" panose="02040503050406030204" pitchFamily="18" charset="0"/>
                            </a:rPr>
                            <m:t>𝑦</m:t>
                          </m:r>
                          <m:r>
                            <m:rPr>
                              <m:nor/>
                            </m:rPr>
                            <a:rPr lang="zh-TW" altLang="en-US" sz="2800" dirty="0">
                              <a:solidFill>
                                <a:srgbClr val="006600"/>
                              </a:solidFill>
                            </a:rPr>
                            <m:t> </m:t>
                          </m:r>
                        </m:e>
                      </m:acc>
                      <m:r>
                        <a:rPr lang="en-US" altLang="zh-TW" sz="2800" b="0" i="1" smtClean="0">
                          <a:solidFill>
                            <a:schemeClr val="tx1"/>
                          </a:solidFill>
                          <a:latin typeface="Cambria Math" panose="02040503050406030204" pitchFamily="18" charset="0"/>
                        </a:rPr>
                        <m:t>,  </m:t>
                      </m:r>
                      <m:r>
                        <a:rPr lang="en-US" altLang="zh-TW" sz="2800" b="0" i="1" smtClean="0">
                          <a:solidFill>
                            <a:schemeClr val="tx1"/>
                          </a:solidFill>
                          <a:latin typeface="Cambria Math" panose="02040503050406030204" pitchFamily="18" charset="0"/>
                        </a:rPr>
                        <m:t>𝑒</m:t>
                      </m:r>
                      <m:r>
                        <a:rPr lang="en-US" altLang="zh-TW" sz="2800" b="0" i="1" smtClean="0">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en-US" altLang="zh-TW" sz="2800" i="1">
                              <a:solidFill>
                                <a:schemeClr val="tx1"/>
                              </a:solidFill>
                              <a:latin typeface="Cambria Math" panose="02040503050406030204" pitchFamily="18" charset="0"/>
                            </a:rPr>
                            <m:t>𝑦</m:t>
                          </m:r>
                        </m:e>
                      </m:acc>
                      <m:r>
                        <a:rPr lang="en-US" altLang="zh-TW" sz="2800" b="0" i="1" dirty="0" smtClean="0">
                          <a:solidFill>
                            <a:schemeClr val="tx1"/>
                          </a:solidFill>
                          <a:latin typeface="Cambria Math" panose="02040503050406030204" pitchFamily="18" charset="0"/>
                        </a:rPr>
                        <m:t>−</m:t>
                      </m:r>
                      <m:r>
                        <a:rPr lang="en-US" altLang="zh-TW" sz="2800" i="1">
                          <a:latin typeface="Cambria Math" panose="02040503050406030204" pitchFamily="18" charset="0"/>
                        </a:rPr>
                        <m:t>𝑦</m:t>
                      </m:r>
                    </m:oMath>
                  </m:oMathPara>
                </a14:m>
                <a:endParaRPr lang="zh-TW" altLang="en-US" sz="28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7838289" y="1264915"/>
                <a:ext cx="3754621"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836356" y="1203360"/>
                <a:ext cx="644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cs typeface="Times New Roman" panose="02020603050405020304" pitchFamily="18" charset="0"/>
                        </a:rPr>
                        <m:t>+</m:t>
                      </m:r>
                    </m:oMath>
                  </m:oMathPara>
                </a14:m>
                <a:endParaRPr lang="zh-TW" altLang="en-US" sz="3600" dirty="0"/>
              </a:p>
            </p:txBody>
          </p:sp>
        </mc:Choice>
        <mc:Fallback xmlns="">
          <p:sp>
            <p:nvSpPr>
              <p:cNvPr id="18" name="矩形 17"/>
              <p:cNvSpPr>
                <a:spLocks noRot="1" noChangeAspect="1" noMove="1" noResize="1" noEditPoints="1" noAdjustHandles="1" noChangeArrowheads="1" noChangeShapeType="1" noTextEdit="1"/>
              </p:cNvSpPr>
              <p:nvPr/>
            </p:nvSpPr>
            <p:spPr>
              <a:xfrm>
                <a:off x="5836356" y="1203360"/>
                <a:ext cx="644728" cy="64633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734357" y="2387153"/>
                <a:ext cx="8848725" cy="30274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cs typeface="Times New Roman" panose="02020603050405020304" pitchFamily="18" charset="0"/>
                            </a:rPr>
                          </m:ctrlPr>
                        </m:sSubPr>
                        <m:e>
                          <m:acc>
                            <m:accPr>
                              <m:chr m:val="̂"/>
                              <m:ctrlPr>
                                <a:rPr lang="en-US" altLang="zh-TW" sz="2800" b="0" i="1" smtClean="0">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1</m:t>
                          </m:r>
                        </m:sub>
                      </m:sSub>
                      <m:r>
                        <a:rPr lang="en-US" altLang="zh-TW" sz="280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1</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altLang="zh-TW" sz="2800" i="1" dirty="0" smtClean="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2</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i="1">
                              <a:latin typeface="Cambria Math" panose="02040503050406030204" pitchFamily="18" charset="0"/>
                              <a:cs typeface="Times New Roman" panose="02020603050405020304" pitchFamily="18" charset="0"/>
                            </a:rPr>
                            <m:t>2</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n-US" altLang="zh-TW" sz="2800" i="1" dirty="0" smtClean="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2800" i="1" dirty="0">
                  <a:solidFill>
                    <a:srgbClr val="FF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a:rPr lang="en-US" altLang="zh-TW" sz="2800" b="0" i="1" smtClean="0">
                              <a:latin typeface="Cambria Math" panose="02040503050406030204" pitchFamily="18" charset="0"/>
                              <a:cs typeface="Times New Roman" panose="02020603050405020304" pitchFamily="18" charset="0"/>
                            </a:rPr>
                            <m:t>𝑁</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𝑁</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m:rPr>
                              <m:sty m:val="p"/>
                            </m:r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N</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acc>
                            <m:accPr>
                              <m:chr m:val="̂"/>
                              <m:ctrlPr>
                                <a:rPr lang="en-US" altLang="zh-TW" sz="2800" i="1">
                                  <a:latin typeface="Cambria Math" panose="02040503050406030204" pitchFamily="18" charset="0"/>
                                  <a:cs typeface="Times New Roman" panose="02020603050405020304" pitchFamily="18" charset="0"/>
                                </a:rPr>
                              </m:ctrlPr>
                            </m:accPr>
                            <m:e>
                              <m:r>
                                <a:rPr lang="en-US" altLang="zh-TW" sz="2800" i="1">
                                  <a:latin typeface="Cambria Math" panose="02040503050406030204" pitchFamily="18" charset="0"/>
                                  <a:cs typeface="Times New Roman" panose="02020603050405020304" pitchFamily="18" charset="0"/>
                                </a:rPr>
                                <m:t>𝑦</m:t>
                              </m:r>
                            </m:e>
                          </m:acc>
                        </m:e>
                        <m:sub>
                          <m:r>
                            <m:rPr>
                              <m:sty m:val="p"/>
                            </m:rPr>
                            <a:rPr lang="en-US" altLang="zh-TW" sz="2800" i="1">
                              <a:latin typeface="Cambria Math" panose="02040503050406030204" pitchFamily="18" charset="0"/>
                              <a:cs typeface="Times New Roman" panose="02020603050405020304" pitchFamily="18" charset="0"/>
                            </a:rPr>
                            <m:t>N</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m:rPr>
                              <m:sty m:val="p"/>
                            </m:r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N</m:t>
                          </m:r>
                        </m:sub>
                      </m:sSub>
                    </m:oMath>
                  </m:oMathPara>
                </a14:m>
                <a:endParaRPr lang="en-US" altLang="zh-TW" sz="2800" dirty="0" smtClean="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800" b="0" i="0" smtClean="0">
                          <a:latin typeface="Cambria Math" panose="02040503050406030204" pitchFamily="18" charset="0"/>
                          <a:cs typeface="Times New Roman" panose="02020603050405020304" pitchFamily="18" charset="0"/>
                        </a:rPr>
                        <m:t>Loss</m:t>
                      </m:r>
                      <m:d>
                        <m:dPr>
                          <m:ctrlPr>
                            <a:rPr lang="en-US" altLang="zh-TW" sz="2800" b="0" i="1" smtClean="0">
                              <a:latin typeface="Cambria Math" panose="02040503050406030204" pitchFamily="18" charset="0"/>
                              <a:cs typeface="Times New Roman" panose="02020603050405020304" pitchFamily="18" charset="0"/>
                            </a:rPr>
                          </m:ctrlPr>
                        </m:dPr>
                        <m:e>
                          <m:r>
                            <a:rPr lang="en-US" altLang="zh-TW" sz="2800" b="0" i="1" smtClean="0">
                              <a:latin typeface="Cambria Math" panose="02040503050406030204" pitchFamily="18" charset="0"/>
                              <a:cs typeface="Times New Roman" panose="02020603050405020304" pitchFamily="18" charset="0"/>
                            </a:rPr>
                            <m:t>𝑤</m:t>
                          </m:r>
                        </m:e>
                      </m:d>
                      <m:r>
                        <a:rPr lang="en-US" altLang="zh-TW" sz="2800" i="1">
                          <a:latin typeface="Cambria Math" panose="02040503050406030204" pitchFamily="18" charset="0"/>
                          <a:cs typeface="Times New Roman" panose="02020603050405020304" pitchFamily="18" charset="0"/>
                        </a:rPr>
                        <m:t>=</m:t>
                      </m:r>
                      <m:f>
                        <m:fPr>
                          <m:ctrlPr>
                            <a:rPr lang="en-US" altLang="zh-TW" sz="280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1</m:t>
                          </m:r>
                        </m:num>
                        <m:den>
                          <m:r>
                            <a:rPr lang="en-US" altLang="zh-TW" sz="2800" b="0" i="1" smtClean="0">
                              <a:latin typeface="Cambria Math" panose="02040503050406030204" pitchFamily="18" charset="0"/>
                              <a:cs typeface="Times New Roman" panose="02020603050405020304" pitchFamily="18" charset="0"/>
                            </a:rPr>
                            <m:t>𝑁</m:t>
                          </m:r>
                        </m:den>
                      </m:f>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𝑛</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𝑁</m:t>
                          </m:r>
                        </m:sup>
                        <m:e>
                          <m:sSup>
                            <m:sSupPr>
                              <m:ctrlPr>
                                <a:rPr lang="en-US" altLang="zh-TW" sz="2800" i="1" smtClean="0">
                                  <a:latin typeface="Cambria Math" panose="02040503050406030204" pitchFamily="18" charset="0"/>
                                  <a:cs typeface="Times New Roman" panose="02020603050405020304" pitchFamily="18" charset="0"/>
                                </a:rPr>
                              </m:ctrlPr>
                            </m:sSup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𝑒</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sup>
                              <m:r>
                                <a:rPr lang="en-US" altLang="zh-TW" sz="2800" b="0" i="1" smtClean="0">
                                  <a:latin typeface="Cambria Math" panose="02040503050406030204" pitchFamily="18" charset="0"/>
                                  <a:cs typeface="Times New Roman" panose="02020603050405020304" pitchFamily="18" charset="0"/>
                                </a:rPr>
                                <m:t>2</m:t>
                              </m:r>
                            </m:sup>
                          </m:sSup>
                        </m:e>
                      </m:nary>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C00000"/>
                                  </a:solidFill>
                                  <a:latin typeface="Cambria Math" panose="02040503050406030204" pitchFamily="18" charset="0"/>
                                  <a:cs typeface="Times New Roman" panose="02020603050405020304" pitchFamily="18" charset="0"/>
                                </a:rPr>
                                <m:t>𝑤</m:t>
                              </m:r>
                              <m:r>
                                <a:rPr lang="en-US" altLang="zh-TW" sz="2800" i="1">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2</m:t>
                              </m:r>
                            </m:sup>
                          </m:sSup>
                        </m:e>
                      </m:nary>
                    </m:oMath>
                  </m:oMathPara>
                </a14:m>
                <a:endParaRPr lang="en-US" altLang="zh-TW" sz="2800" dirty="0" smtClean="0">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1734357" y="2387153"/>
                <a:ext cx="8848725" cy="3027432"/>
              </a:xfrm>
              <a:prstGeom prst="rect">
                <a:avLst/>
              </a:prstGeom>
              <a:blipFill>
                <a:blip r:embed="rId8"/>
                <a:stretch>
                  <a:fillRect/>
                </a:stretch>
              </a:blipFill>
            </p:spPr>
            <p:txBody>
              <a:bodyPr/>
              <a:lstStyle/>
              <a:p>
                <a:r>
                  <a:rPr lang="zh-TW" altLang="en-US">
                    <a:noFill/>
                  </a:rPr>
                  <a:t> </a:t>
                </a:r>
              </a:p>
            </p:txBody>
          </p:sp>
        </mc:Fallback>
      </mc:AlternateContent>
      <p:pic>
        <p:nvPicPr>
          <p:cNvPr id="14" name="圖片 13"/>
          <p:cNvPicPr>
            <a:picLocks noChangeAspect="1"/>
          </p:cNvPicPr>
          <p:nvPr/>
        </p:nvPicPr>
        <p:blipFill>
          <a:blip r:embed="rId9"/>
          <a:stretch>
            <a:fillRect/>
          </a:stretch>
        </p:blipFill>
        <p:spPr>
          <a:xfrm>
            <a:off x="2853302" y="5663195"/>
            <a:ext cx="7403487" cy="819807"/>
          </a:xfrm>
          <a:prstGeom prst="rect">
            <a:avLst/>
          </a:prstGeom>
        </p:spPr>
      </p:pic>
    </p:spTree>
    <p:extLst>
      <p:ext uri="{BB962C8B-B14F-4D97-AF65-F5344CB8AC3E}">
        <p14:creationId xmlns:p14="http://schemas.microsoft.com/office/powerpoint/2010/main" val="28767465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024071" y="1267485"/>
            <a:ext cx="9750983" cy="4046898"/>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3060073" y="85253"/>
                <a:ext cx="5975286"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Gaussian pdf, non-diagonal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3060073" y="85253"/>
                <a:ext cx="5975286" cy="584775"/>
              </a:xfrm>
              <a:prstGeom prst="rect">
                <a:avLst/>
              </a:prstGeom>
              <a:blipFill>
                <a:blip r:embed="rId3"/>
                <a:stretch>
                  <a:fillRect l="-2653" t="-14583" b="-322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23523372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819447" y="107198"/>
            <a:ext cx="207620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32093" y="691973"/>
                <a:ext cx="11249229" cy="48320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So far, the model is of the form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𝛚</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now a random variable</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no single value of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a particular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cannot use the loss as a means of optimizing </a:t>
                </a:r>
                <a14:m>
                  <m:oMath xmlns:m="http://schemas.openxmlformats.org/officeDocument/2006/math">
                    <m:r>
                      <a:rPr kumimoji="0" lang="zh-TW" altLang="en-US"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density function for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a:t>
                </a:r>
                <a14:m>
                  <m:oMath xmlns:m="http://schemas.openxmlformats.org/officeDocument/2006/math">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e>
                    </m:d>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density of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depends on particular values of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(they determine the mean) and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variance).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How we can use the density of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find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optimal values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a:t>
                </a:r>
                <a14:m>
                  <m:oMath xmlns:m="http://schemas.openxmlformats.org/officeDocument/2006/math">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2093" y="691973"/>
                <a:ext cx="11249229" cy="4832092"/>
              </a:xfrm>
              <a:prstGeom prst="rect">
                <a:avLst/>
              </a:prstGeom>
              <a:blipFill>
                <a:blip r:embed="rId3"/>
                <a:stretch>
                  <a:fillRect l="-975" t="-1515" r="-867" b="-26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517107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3012707" y="107198"/>
            <a:ext cx="558265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 Olympics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755584" y="691973"/>
                <a:ext cx="10977612" cy="254313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Consider the year 1980 from Olympic dataset.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Based on the model </a:t>
                </a:r>
                <a14:m>
                  <m:oMath xmlns:m="http://schemas.openxmlformats.org/officeDocument/2006/math">
                    <m:sSub>
                      <m:sSub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𝜔</m:t>
                            </m:r>
                          </m:e>
                        </m:acc>
                      </m:e>
                      <m:sub>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r>
                      <a:rPr kumimoji="0" lang="en-US" altLang="zh-TW"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sSub>
                      <m:sSub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𝜔</m:t>
                            </m:r>
                          </m:e>
                        </m:acc>
                      </m:e>
                      <m:sub>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=−0.0133</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in the previous lecture and assume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=0.05</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we can plot </a:t>
                </a:r>
                <a14:m>
                  <m:oMath xmlns:m="http://schemas.openxmlformats.org/officeDocument/2006/math">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𝝎</m:t>
                        </m:r>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w.r.t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e>
                              </m:mr>
                              <m:m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1980</m:t>
                                  </m:r>
                                </m:e>
                              </m:mr>
                            </m:m>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−0.0133</m:t>
                                  </m:r>
                                </m:e>
                              </m:mr>
                            </m:m>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=0.05</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×1−0.0133×1980=</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10.02</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0.05</m:t>
                        </m:r>
                      </m:e>
                    </m:d>
                  </m:oMath>
                </a14:m>
                <a:endPar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55584" y="691973"/>
                <a:ext cx="10977612" cy="2543132"/>
              </a:xfrm>
              <a:prstGeom prst="rect">
                <a:avLst/>
              </a:prstGeom>
              <a:blipFill>
                <a:blip r:embed="rId3"/>
                <a:stretch>
                  <a:fillRect l="-999" t="-2638"/>
                </a:stretch>
              </a:blipFill>
            </p:spPr>
            <p:txBody>
              <a:bodyPr/>
              <a:lstStyle/>
              <a:p>
                <a:r>
                  <a:rPr lang="zh-TW" altLang="en-US">
                    <a:noFill/>
                  </a:rPr>
                  <a:t> </a:t>
                </a:r>
              </a:p>
            </p:txBody>
          </p:sp>
        </mc:Fallback>
      </mc:AlternateContent>
      <p:pic>
        <p:nvPicPr>
          <p:cNvPr id="6" name="Picture 5"/>
          <p:cNvPicPr>
            <a:picLocks noChangeAspect="1"/>
          </p:cNvPicPr>
          <p:nvPr/>
        </p:nvPicPr>
        <p:blipFill>
          <a:blip r:embed="rId4"/>
          <a:stretch>
            <a:fillRect/>
          </a:stretch>
        </p:blipFill>
        <p:spPr>
          <a:xfrm>
            <a:off x="7419122" y="3314226"/>
            <a:ext cx="4547034" cy="3543774"/>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52386" y="3456090"/>
                <a:ext cx="6966736" cy="347787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Right plot is likelihood function for the year 1980:</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most likely winning time is 10.02 seconds,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Likelihood: mean &gt; B &gt; A &gt;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The 1980 actual winning time is C (</a:t>
                </a:r>
                <a:r>
                  <a:rPr kumimoji="0" lang="en-US" altLang="zh-TW" sz="24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 =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10.25)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We can change </a:t>
                </a:r>
                <a14:m>
                  <m:oMath xmlns:m="http://schemas.openxmlformats.org/officeDocument/2006/math">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try and move the density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so as to make the likelihood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d>
                    <m:r>
                      <a:rPr kumimoji="0" lang="zh-TW" altLang="en-US"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oMath>
                </a14:m>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 high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possible at </a:t>
                </a:r>
                <a:r>
                  <a:rPr kumimoji="0" lang="en-US" altLang="zh-TW" sz="24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 =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10.25.</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52386" y="3456090"/>
                <a:ext cx="6966736" cy="3477875"/>
              </a:xfrm>
              <a:prstGeom prst="rect">
                <a:avLst/>
              </a:prstGeom>
              <a:blipFill>
                <a:blip r:embed="rId5"/>
                <a:stretch>
                  <a:fillRect l="-1312" t="-1404" r="-2450" b="-14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0172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156217" y="107198"/>
            <a:ext cx="334097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Dataset likelihood</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452388" y="691973"/>
                <a:ext cx="11463688" cy="475841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general, we are not interested in the likelihood of a single data point but that of all of the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Given</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training samples,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oMath>
                </a14:m>
                <a:r>
                  <a:rPr kumimoji="0" lang="en-US" altLang="zh-TW" sz="2800" b="1"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oMath>
                </a14:m>
                <a:r>
                  <a:rPr kumimoji="0" lang="en-US" altLang="zh-TW" sz="2800" b="1"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1"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800" b="1"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sub>
                    </m:sSub>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note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conditionally independent</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i.e. given </a:t>
                </a:r>
                <a14:m>
                  <m:oMath xmlns:m="http://schemas.openxmlformats.org/officeDocument/2006/math">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are independent, since we assume the noise at each data point is independent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d>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𝐿</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oMath>
                </a14:m>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2388" y="691973"/>
                <a:ext cx="11463688" cy="4758419"/>
              </a:xfrm>
              <a:prstGeom prst="rect">
                <a:avLst/>
              </a:prstGeom>
              <a:blipFill>
                <a:blip r:embed="rId2"/>
                <a:stretch>
                  <a:fillRect l="-1063" t="-1410" b="-25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58511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11756" y="708284"/>
                <a:ext cx="11781322" cy="579107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the monotonicity of log, we define the </a:t>
                </a:r>
                <a:r>
                  <a:rPr kumimoji="0" lang="en-US" altLang="zh-TW" sz="2800" b="0" i="1"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log-likelihood function </a:t>
                </a:r>
                <a:endPar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e>
                      </m:func>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func>
                        </m:e>
                      </m:nary>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ad>
                                    <m:radPr>
                                      <m:degHide m:val="on"/>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rad>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𝑒</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up>
                              </m:sSup>
                            </m:e>
                          </m:func>
                        </m:e>
                      </m:nary>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nary>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11756" y="708284"/>
                <a:ext cx="11781322" cy="5791073"/>
              </a:xfrm>
              <a:prstGeom prst="rect">
                <a:avLst/>
              </a:prstGeom>
              <a:blipFill>
                <a:blip r:embed="rId2"/>
                <a:stretch>
                  <a:fillRect l="-932" t="-1053"/>
                </a:stretch>
              </a:blipFill>
            </p:spPr>
            <p:txBody>
              <a:bodyPr/>
              <a:lstStyle/>
              <a:p>
                <a:r>
                  <a:rPr lang="zh-TW" altLang="en-US">
                    <a:noFill/>
                  </a:rPr>
                  <a:t> </a:t>
                </a:r>
              </a:p>
            </p:txBody>
          </p:sp>
        </mc:Fallback>
      </mc:AlternateContent>
      <p:sp>
        <p:nvSpPr>
          <p:cNvPr id="3" name="Text Box 54"/>
          <p:cNvSpPr txBox="1">
            <a:spLocks noChangeArrowheads="1"/>
          </p:cNvSpPr>
          <p:nvPr/>
        </p:nvSpPr>
        <p:spPr bwMode="auto">
          <a:xfrm>
            <a:off x="4188437" y="123509"/>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598711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Text Box 54"/>
          <p:cNvSpPr txBox="1">
            <a:spLocks noChangeArrowheads="1"/>
          </p:cNvSpPr>
          <p:nvPr/>
        </p:nvSpPr>
        <p:spPr bwMode="auto">
          <a:xfrm>
            <a:off x="4188437" y="123509"/>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616016" y="691973"/>
                <a:ext cx="10924675" cy="554363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Define </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e>
                          </m:m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e>
                          </m:mr>
                        </m:m>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e>
                          </m:m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mr>
                        </m:m>
                      </m:e>
                    </m:d>
                  </m:oMath>
                </a14:m>
                <a:r>
                  <a:rPr kumimoji="0" lang="zh-TW"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Define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sSubSup>
                                      <m:sSub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bSup>
                                  </m:e>
                                </m:mr>
                                <m:m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e>
                                </m:mr>
                              </m:m>
                            </m:e>
                          </m:m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bSup>
                                  </m:e>
                                </m:mr>
                              </m:m>
                            </m:e>
                          </m:mr>
                        </m:m>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2"/>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e>
                                      </m:mr>
                                      <m:m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e>
                                      </m:mr>
                                    </m:m>
                                  </m:e>
                                </m:m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mr>
                                      <m:m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e>
                                      </m:mr>
                                    </m:m>
                                  </m:e>
                                </m:mr>
                              </m:m>
                            </m:e>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e>
                                      </m:mr>
                                    </m:m>
                                  </m:e>
                                </m:m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e>
                                      </m:mr>
                                    </m:m>
                                  </m:e>
                                </m:mr>
                              </m:m>
                            </m:e>
                          </m:mr>
                        </m:m>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e>
                                </m:mr>
                              </m:m>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e>
                          </m:mr>
                        </m:m>
                      </m:e>
                    </m:d>
                  </m:oMath>
                </a14:m>
                <a:r>
                  <a:rPr kumimoji="0" lang="zh-TW"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m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e>
                                </m:mr>
                              </m:m>
                            </m:e>
                          </m:mr>
                          <m:m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e>
                                </m:mr>
                              </m:m>
                            </m:e>
                          </m:mr>
                        </m:m>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Therefore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nary>
                        <m:naryPr>
                          <m:chr m:val="∑"/>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zh-TW" altLang="en-US"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𝝎</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𝑛</m:t>
                                      </m:r>
                                    </m:sub>
                                  </m:sSub>
                                </m:e>
                              </m:d>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p>
                          </m:sSup>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d>
                        </m:e>
                        <m:sup>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oMath>
                  </m:oMathPara>
                </a14:m>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616016" y="691973"/>
                <a:ext cx="10924675" cy="5543633"/>
              </a:xfrm>
              <a:prstGeom prst="rect">
                <a:avLst/>
              </a:prstGeom>
              <a:blipFill>
                <a:blip r:embed="rId2"/>
                <a:stretch>
                  <a:fillRect l="-10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148964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837499" y="708284"/>
                <a:ext cx="10703292" cy="555222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den>
                    </m:f>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d>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d>
                      </m:e>
                    </m:d>
                  </m:oMath>
                </a14:m>
                <a:endPar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den>
                    </m:f>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oMath>
                </a14:m>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   </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𝟎</m:t>
                    </m:r>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      </m:t>
                    </m:r>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oMath>
                </a14:m>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endParaRPr kumimoji="0" lang="en-US" altLang="zh-TW" sz="2800" b="0" i="0" u="none" strike="noStrike" kern="1200" cap="none" spc="0" normalizeH="0" baseline="0" noProof="0" dirty="0">
                  <a:ln>
                    <a:noFill/>
                  </a:ln>
                  <a:solidFill>
                    <a:srgbClr val="FF0000"/>
                  </a:solidFill>
                  <a:effectLst/>
                  <a:uLnTx/>
                  <a:uFillTx/>
                  <a:latin typeface="CMR9"/>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This is the maximum likelihood solution for </a:t>
                </a:r>
                <a14:m>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oMath>
                </a14:m>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is exactly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same with the least square solution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the previous lecture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Minimizing the squared loss is equivalent to the maximum likelihood solution if the noise is assumed to be Gaussian. </a:t>
                </a:r>
                <a:endPar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837499" y="708284"/>
                <a:ext cx="10703292" cy="5552226"/>
              </a:xfrm>
              <a:prstGeom prst="rect">
                <a:avLst/>
              </a:prstGeom>
              <a:blipFill>
                <a:blip r:embed="rId2"/>
                <a:stretch>
                  <a:fillRect l="-1139" r="-740" b="-1976"/>
                </a:stretch>
              </a:blipFill>
            </p:spPr>
            <p:txBody>
              <a:bodyPr/>
              <a:lstStyle/>
              <a:p>
                <a:r>
                  <a:rPr lang="zh-TW" altLang="en-US">
                    <a:noFill/>
                  </a:rPr>
                  <a:t> </a:t>
                </a:r>
              </a:p>
            </p:txBody>
          </p:sp>
        </mc:Fallback>
      </mc:AlternateContent>
      <p:sp>
        <p:nvSpPr>
          <p:cNvPr id="5" name="Text Box 54"/>
          <p:cNvSpPr txBox="1">
            <a:spLocks noChangeArrowheads="1"/>
          </p:cNvSpPr>
          <p:nvPr/>
        </p:nvSpPr>
        <p:spPr bwMode="auto">
          <a:xfrm>
            <a:off x="4188437" y="107198"/>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91999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Text Box 54"/>
          <p:cNvSpPr txBox="1">
            <a:spLocks noChangeArrowheads="1"/>
          </p:cNvSpPr>
          <p:nvPr/>
        </p:nvSpPr>
        <p:spPr bwMode="auto">
          <a:xfrm>
            <a:off x="4188437" y="107198"/>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35266" y="691973"/>
                <a:ext cx="11434813" cy="595784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
                      <m:f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4</m:t>
                            </m:r>
                          </m:sup>
                        </m:sSup>
                      </m:den>
                    </m:f>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d>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𝛚</m:t>
                        </m:r>
                      </m:e>
                    </m:d>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=0</m:t>
                    </m:r>
                  </m:oMath>
                </a14:m>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srgbClr val="FF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nary>
                    <m:r>
                      <a:rPr kumimoji="0" lang="en-US" altLang="zh-TW" sz="2800" b="0" i="1" u="none" strike="noStrike" kern="1200" cap="none" spc="0" normalizeH="0" baseline="0" noProof="0" smtClean="0">
                        <a:ln>
                          <a:noFill/>
                        </a:ln>
                        <a:solidFill>
                          <a:srgbClr val="FF00FF"/>
                        </a:solidFill>
                        <a:effectLst/>
                        <a:uLnTx/>
                        <a:uFillTx/>
                        <a:latin typeface="Cambria Math" panose="02040503050406030204" pitchFamily="18" charset="0"/>
                        <a:cs typeface="Times New Roman" panose="02020603050405020304" pitchFamily="18" charset="0"/>
                      </a:rPr>
                      <m:t>)</m:t>
                    </m:r>
                  </m:oMath>
                </a14:m>
                <a:endParaRPr kumimoji="0" lang="en-US" altLang="zh-TW" sz="2800" b="0" i="1" u="none" strike="noStrike" kern="1200" cap="none" spc="0" normalizeH="0" baseline="0" noProof="0" dirty="0">
                  <a:ln>
                    <a:noFill/>
                  </a:ln>
                  <a:solidFill>
                    <a:srgbClr val="0000FF"/>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1" u="none" strike="noStrike" kern="1200" cap="none" spc="0" normalizeH="0" baseline="0" noProof="0" dirty="0">
                  <a:ln>
                    <a:noFill/>
                  </a:ln>
                  <a:solidFill>
                    <a:srgbClr val="FF0000"/>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sSup>
                          <m:sSupPr>
                            <m:ctrlPr>
                              <a:rPr kumimoji="0" lang="en-US" altLang="zh-TW" sz="2800" b="0" i="1" u="none" strike="noStrike" kern="1200" cap="none" spc="0" normalizeH="0" baseline="0" noProof="0" dirty="0" smtClean="0">
                                <a:ln>
                                  <a:noFill/>
                                </a:ln>
                                <a:solidFill>
                                  <a:srgbClr val="006600"/>
                                </a:solidFill>
                                <a:effectLst/>
                                <a:uLnTx/>
                                <a:uFillTx/>
                                <a:latin typeface="Cambria Math" panose="02040503050406030204" pitchFamily="18" charset="0"/>
                                <a:cs typeface="+mn-cs"/>
                              </a:rPr>
                            </m:ctrlPr>
                          </m:sSupPr>
                          <m:e>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t>−1</m:t>
                            </m:r>
                          </m:sup>
                        </m:sSup>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𝒕</m:t>
                        </m:r>
                      </m:e>
                    </m:d>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oMath>
                </a14:m>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sSup>
                      <m:sSupPr>
                        <m:ctrlP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smtClean="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𝛚</m:t>
                            </m:r>
                          </m:e>
                        </m:acc>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nary>
                  </m:oMath>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optimal variance is simply the </a:t>
                </a:r>
                <a:r>
                  <a:rPr kumimoji="0" lang="en-US" altLang="zh-TW" sz="2800" b="0" i="0" u="none" strike="noStrike" kern="1200" cap="none" spc="0" normalizeH="0" baseline="0" noProof="0" dirty="0">
                    <a:ln>
                      <a:noFill/>
                    </a:ln>
                    <a:solidFill>
                      <a:srgbClr val="FF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average squared  error</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35266" y="691973"/>
                <a:ext cx="11434813" cy="5957849"/>
              </a:xfrm>
              <a:prstGeom prst="rect">
                <a:avLst/>
              </a:prstGeom>
              <a:blipFill>
                <a:blip r:embed="rId3"/>
                <a:stretch>
                  <a:fillRect b="-194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420853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Text Box 54"/>
          <p:cNvSpPr txBox="1">
            <a:spLocks noChangeArrowheads="1"/>
          </p:cNvSpPr>
          <p:nvPr/>
        </p:nvSpPr>
        <p:spPr bwMode="auto">
          <a:xfrm>
            <a:off x="4188437" y="107198"/>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63065" y="820901"/>
                <a:ext cx="10648750" cy="555934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the Olympic 100m data, the optimal parameter values (for a first-order polynomial) are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TW"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35.416</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−0.0133</m:t>
                                </m:r>
                              </m:e>
                            </m:mr>
                          </m:m>
                        </m:e>
                      </m:d>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=0.05</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03</m:t>
                      </m:r>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the same as the least squares solution provided in the previous lecture (they are both computed using the same expression).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tells us the variance of the assumed Gaussian noise is used to corrupt our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will see that modelling the noise in this way provides several benefits over loss minimization.</a:t>
                </a:r>
              </a:p>
            </p:txBody>
          </p:sp>
        </mc:Choice>
        <mc:Fallback xmlns="">
          <p:sp>
            <p:nvSpPr>
              <p:cNvPr id="2" name="Rectangle 1"/>
              <p:cNvSpPr>
                <a:spLocks noRot="1" noChangeAspect="1" noMove="1" noResize="1" noEditPoints="1" noAdjustHandles="1" noChangeArrowheads="1" noChangeShapeType="1" noTextEdit="1"/>
              </p:cNvSpPr>
              <p:nvPr/>
            </p:nvSpPr>
            <p:spPr>
              <a:xfrm>
                <a:off x="863065" y="820901"/>
                <a:ext cx="10648750" cy="5559342"/>
              </a:xfrm>
              <a:prstGeom prst="rect">
                <a:avLst/>
              </a:prstGeom>
              <a:blipFill>
                <a:blip r:embed="rId2"/>
                <a:stretch>
                  <a:fillRect l="-1031" t="-1206" b="-208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30513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379288" y="836351"/>
            <a:ext cx="11349734" cy="5756953"/>
          </a:xfrm>
          <a:prstGeom prst="rect">
            <a:avLst/>
          </a:prstGeom>
        </p:spPr>
      </p:pic>
      <p:sp>
        <p:nvSpPr>
          <p:cNvPr id="5" name="Rectangle 4"/>
          <p:cNvSpPr/>
          <p:nvPr/>
        </p:nvSpPr>
        <p:spPr>
          <a:xfrm>
            <a:off x="1590198" y="117481"/>
            <a:ext cx="935865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Characteristics of the Maximum Likelihood Solution</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43068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908373" y="1939157"/>
            <a:ext cx="10938856" cy="4409090"/>
          </a:xfrm>
          <a:prstGeom prst="rect">
            <a:avLst/>
          </a:prstGeom>
        </p:spPr>
      </p:pic>
      <p:sp>
        <p:nvSpPr>
          <p:cNvPr id="5" name="標題 1">
            <a:extLst>
              <a:ext uri="{FF2B5EF4-FFF2-40B4-BE49-F238E27FC236}">
                <a16:creationId xmlns:a16="http://schemas.microsoft.com/office/drawing/2014/main" id="{8858E315-B05F-45B5-B88C-2F1F652B5145}"/>
              </a:ext>
            </a:extLst>
          </p:cNvPr>
          <p:cNvSpPr>
            <a:spLocks noGrp="1"/>
          </p:cNvSpPr>
          <p:nvPr>
            <p:ph type="title"/>
          </p:nvPr>
        </p:nvSpPr>
        <p:spPr>
          <a:xfrm>
            <a:off x="4116098" y="83398"/>
            <a:ext cx="4523405"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Iterative </a:t>
            </a:r>
            <a:r>
              <a:rPr lang="en-US" altLang="zh-TW" sz="3600" b="1" dirty="0">
                <a:latin typeface="Times New Roman" panose="02020603050405020304" pitchFamily="18" charset="0"/>
                <a:cs typeface="Times New Roman" panose="02020603050405020304" pitchFamily="18" charset="0"/>
              </a:rPr>
              <a:t>algorithm</a:t>
            </a:r>
            <a:endParaRPr lang="zh-TW" altLang="en-US" sz="3600" b="1"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3"/>
          <a:stretch>
            <a:fillRect/>
          </a:stretch>
        </p:blipFill>
        <p:spPr>
          <a:xfrm>
            <a:off x="908373" y="907787"/>
            <a:ext cx="7403487" cy="819807"/>
          </a:xfrm>
          <a:prstGeom prst="rect">
            <a:avLst/>
          </a:prstGeom>
        </p:spPr>
      </p:pic>
    </p:spTree>
    <p:extLst>
      <p:ext uri="{BB962C8B-B14F-4D97-AF65-F5344CB8AC3E}">
        <p14:creationId xmlns:p14="http://schemas.microsoft.com/office/powerpoint/2010/main" val="17315313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606661" y="753111"/>
                <a:ext cx="11325726" cy="415293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Hessian matrix of second-order partial derivatives: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oMath>
                  </m:oMathPara>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be sure this is a maximum, we need to determine whether or not this matrix is negative definite.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can show that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𝒛</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𝒛</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&lt;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0,  </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or</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𝒛</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𝑿𝒛</m:t>
                    </m:r>
                    <m:r>
                      <a:rPr kumimoji="0" lang="en-US" altLang="zh-TW"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0</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𝒛</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(see textbook)</a:t>
                </a:r>
              </a:p>
            </p:txBody>
          </p:sp>
        </mc:Choice>
        <mc:Fallback xmlns="">
          <p:sp>
            <p:nvSpPr>
              <p:cNvPr id="2" name="Rectangle 1"/>
              <p:cNvSpPr>
                <a:spLocks noRot="1" noChangeAspect="1" noMove="1" noResize="1" noEditPoints="1" noAdjustHandles="1" noChangeArrowheads="1" noChangeShapeType="1" noTextEdit="1"/>
              </p:cNvSpPr>
              <p:nvPr/>
            </p:nvSpPr>
            <p:spPr>
              <a:xfrm>
                <a:off x="606661" y="753111"/>
                <a:ext cx="11325726" cy="4152932"/>
              </a:xfrm>
              <a:prstGeom prst="rect">
                <a:avLst/>
              </a:prstGeom>
              <a:blipFill>
                <a:blip r:embed="rId2"/>
                <a:stretch>
                  <a:fillRect l="-969" t="-1615" r="-915" b="-881"/>
                </a:stretch>
              </a:blipFill>
            </p:spPr>
            <p:txBody>
              <a:bodyPr/>
              <a:lstStyle/>
              <a:p>
                <a:r>
                  <a:rPr lang="zh-TW" altLang="en-US">
                    <a:noFill/>
                  </a:rPr>
                  <a:t> </a:t>
                </a:r>
              </a:p>
            </p:txBody>
          </p:sp>
        </mc:Fallback>
      </mc:AlternateContent>
      <p:pic>
        <p:nvPicPr>
          <p:cNvPr id="3" name="Picture 2"/>
          <p:cNvPicPr>
            <a:picLocks noChangeAspect="1"/>
          </p:cNvPicPr>
          <p:nvPr/>
        </p:nvPicPr>
        <p:blipFill>
          <a:blip r:embed="rId3"/>
          <a:stretch>
            <a:fillRect/>
          </a:stretch>
        </p:blipFill>
        <p:spPr>
          <a:xfrm>
            <a:off x="673768" y="4966428"/>
            <a:ext cx="10573056" cy="1779120"/>
          </a:xfrm>
          <a:prstGeom prst="rect">
            <a:avLst/>
          </a:prstGeom>
        </p:spPr>
      </p:pic>
      <p:sp>
        <p:nvSpPr>
          <p:cNvPr id="6" name="Rectangle 5"/>
          <p:cNvSpPr/>
          <p:nvPr/>
        </p:nvSpPr>
        <p:spPr>
          <a:xfrm>
            <a:off x="1590198" y="117481"/>
            <a:ext cx="935865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Characteristics of the Maximum Likelihood Solution</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102271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1590198" y="117481"/>
            <a:ext cx="935865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Characteristics of the Maximum Likelihood Solution</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93558" y="710952"/>
                <a:ext cx="11399520" cy="336528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ensure that </a:t>
                </a:r>
                <a14:m>
                  <m:oMath xmlns:m="http://schemas.openxmlformats.org/officeDocument/2006/math">
                    <m:sSup>
                      <m:sSup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den>
                    </m:f>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𝑻</m:t>
                            </m:r>
                          </m:sup>
                        </m:s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srgbClr val="0066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𝛚</m:t>
                            </m:r>
                          </m:e>
                        </m:acc>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corresponds to a maximum of the likelihood,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4</m:t>
                              </m:r>
                            </m:sup>
                          </m:sSup>
                        </m:den>
                      </m:f>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3</m:t>
                          </m:r>
                        </m:num>
                        <m:den>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&lt;0</m:t>
                      </m:r>
                    </m:oMath>
                  </m:oMathPara>
                </a14:m>
                <a:endPar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93558" y="710952"/>
                <a:ext cx="11399520" cy="3365280"/>
              </a:xfrm>
              <a:prstGeom prst="rect">
                <a:avLst/>
              </a:prstGeom>
              <a:blipFill>
                <a:blip r:embed="rId2"/>
                <a:stretch>
                  <a:fillRect l="-9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010621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1971712" y="107198"/>
            <a:ext cx="859562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 Favors Complex Models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623556" y="691973"/>
                <a:ext cx="11051889" cy="645099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maximum value of L will keep increasing as we decrease </a:t>
                </a:r>
                <a14:m>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since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e>
                          </m:d>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𝑇</m:t>
                          </m:r>
                        </m:sup>
                      </m:s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𝛚</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oMath>
                  </m:oMathPara>
                </a14:m>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 way to decrease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acc>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to modify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𝑓</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so that it can capture more of the variability in the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Revisit the Olympic men's 100m data, the increase in likelihood as model complexity increases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Too simple will have a high bias (under-fitting)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more complex model is over-fitting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 is a trade-off between generalization and over-fitting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23556" y="691973"/>
                <a:ext cx="11051889" cy="6450997"/>
              </a:xfrm>
              <a:prstGeom prst="rect">
                <a:avLst/>
              </a:prstGeom>
              <a:blipFill>
                <a:blip r:embed="rId2"/>
                <a:stretch>
                  <a:fillRect l="-993" t="-10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874882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3"/>
          <a:stretch>
            <a:fillRect/>
          </a:stretch>
        </p:blipFill>
        <p:spPr>
          <a:xfrm>
            <a:off x="383356" y="801553"/>
            <a:ext cx="5199298" cy="4385495"/>
          </a:xfrm>
          <a:prstGeom prst="rect">
            <a:avLst/>
          </a:prstGeom>
        </p:spPr>
      </p:pic>
      <p:pic>
        <p:nvPicPr>
          <p:cNvPr id="3" name="Picture 2"/>
          <p:cNvPicPr>
            <a:picLocks noChangeAspect="1"/>
          </p:cNvPicPr>
          <p:nvPr/>
        </p:nvPicPr>
        <p:blipFill>
          <a:blip r:embed="rId4"/>
          <a:stretch>
            <a:fillRect/>
          </a:stretch>
        </p:blipFill>
        <p:spPr>
          <a:xfrm>
            <a:off x="5919481" y="801552"/>
            <a:ext cx="5687212" cy="4453841"/>
          </a:xfrm>
          <a:prstGeom prst="rect">
            <a:avLst/>
          </a:prstGeom>
        </p:spPr>
      </p:pic>
      <p:sp>
        <p:nvSpPr>
          <p:cNvPr id="5" name="Rectangle 4"/>
          <p:cNvSpPr/>
          <p:nvPr/>
        </p:nvSpPr>
        <p:spPr>
          <a:xfrm>
            <a:off x="266299" y="5531401"/>
            <a:ext cx="572061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Increase in log-likelihood as the polynomial order increases.</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Rectangle 5"/>
          <p:cNvSpPr/>
          <p:nvPr/>
        </p:nvSpPr>
        <p:spPr>
          <a:xfrm>
            <a:off x="6445718" y="5162069"/>
            <a:ext cx="5287477"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First- and eighth- order polynomial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functions fitted to the Olympic men's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TW" sz="24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100m data. Large dark circles correspond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predictions for the 2016 Olympics.</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 name="Rectangle 6"/>
          <p:cNvSpPr/>
          <p:nvPr/>
        </p:nvSpPr>
        <p:spPr>
          <a:xfrm>
            <a:off x="644893" y="78773"/>
            <a:ext cx="1087654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Model Complexity Example with Olympic Men's 100m data</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Rectangle 7"/>
          <p:cNvSpPr/>
          <p:nvPr/>
        </p:nvSpPr>
        <p:spPr>
          <a:xfrm>
            <a:off x="1171438" y="1194153"/>
            <a:ext cx="14093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olymplike.m</a:t>
            </a:r>
            <a:endParaRPr kumimoji="0" lang="zh-TW" altLang="en-US"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16691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79866" y="6903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036905" y="107198"/>
            <a:ext cx="547778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MATLAB script: </a:t>
            </a:r>
            <a:r>
              <a:rPr kumimoji="0" lang="en-US" altLang="zh-TW" sz="3200" b="1"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olymplike.m</a:t>
            </a:r>
            <a:endParaRPr kumimoji="0" lang="zh-TW" altLang="en-US" sz="3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Rectangle 2"/>
          <p:cNvSpPr/>
          <p:nvPr/>
        </p:nvSpPr>
        <p:spPr>
          <a:xfrm>
            <a:off x="644892" y="690386"/>
            <a:ext cx="10895797"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28009"/>
                </a:solidFill>
                <a:effectLst/>
                <a:uLnTx/>
                <a:uFillTx/>
                <a:latin typeface="Courier New" panose="02070309020205020404" pitchFamily="49" charset="0"/>
                <a:ea typeface="新細明體" panose="02020500000000000000" pitchFamily="18" charset="-120"/>
                <a:cs typeface="+mn-cs"/>
              </a:rPr>
              <a:t>olymplike.m</a:t>
            </a:r>
            <a:endPar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From A First Course in Machine Learning, Chapter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clc;clear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AA04F9"/>
                </a:solidFill>
                <a:effectLst/>
                <a:uLnTx/>
                <a:uFillTx/>
                <a:latin typeface="Courier New" panose="02070309020205020404" pitchFamily="49" charset="0"/>
                <a:ea typeface="新細明體" panose="02020500000000000000" pitchFamily="18" charset="-120"/>
                <a:cs typeface="+mn-cs"/>
              </a:rPr>
              <a:t>all</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;close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all</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Load the Olympic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load </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../data/</a:t>
            </a:r>
            <a:r>
              <a:rPr kumimoji="0" lang="en-US" altLang="zh-TW" sz="1800" b="0" i="0" u="none" strike="noStrike" kern="1200" cap="none" spc="0" normalizeH="0" baseline="0" noProof="0" dirty="0" err="1">
                <a:ln>
                  <a:noFill/>
                </a:ln>
                <a:solidFill>
                  <a:srgbClr val="AA04F9"/>
                </a:solidFill>
                <a:effectLst/>
                <a:uLnTx/>
                <a:uFillTx/>
                <a:latin typeface="Courier New" panose="02070309020205020404" pitchFamily="49" charset="0"/>
                <a:ea typeface="新細明體" panose="02020500000000000000" pitchFamily="18" charset="-120"/>
                <a:cs typeface="+mn-cs"/>
              </a:rPr>
              <a:t>olympics</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/male100.csv</a:t>
            </a:r>
            <a:r>
              <a:rPr kumimoji="0" lang="zh-TW" altLang="en-US"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 = male100(:,1); </a:t>
            </a: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Olympic years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 = male100(:,2); </a:t>
            </a: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Winning times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Rescale x for numerical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 = x - x(1); x = x./4;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Fit different order models with 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orders = [0:8];X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N = length(x);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E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1:length(orders)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X = [X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x.^orders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w = (X'*X)\(X'*t);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fr-FR"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ss</a:t>
            </a:r>
            <a:r>
              <a:rPr kumimoji="0" lang="fr-FR"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(1/N)*(t'*t - t'*X*w);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log_like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sum(log(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normpdf</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t,X</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w,sqrt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ss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E00FF"/>
                </a:solidFill>
                <a:effectLst/>
                <a:uLnTx/>
                <a:uFillTx/>
                <a:latin typeface="Courier New" panose="02070309020205020404" pitchFamily="49" charset="0"/>
                <a:ea typeface="新細明體" panose="02020500000000000000" pitchFamily="18" charset="-120"/>
                <a:cs typeface="+mn-cs"/>
              </a:rPr>
              <a:t>end</a:t>
            </a:r>
            <a:endParaRPr kumimoji="0" lang="zh-TW" altLang="en-US" sz="1800" b="0" i="0" u="none" strike="noStrike" kern="1200" cap="none" spc="0" normalizeH="0" baseline="0" noProof="0" dirty="0">
              <a:ln>
                <a:noFill/>
              </a:ln>
              <a:solidFill>
                <a:srgbClr val="0E00FF"/>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28009"/>
                </a:solidFill>
                <a:effectLst/>
                <a:uLnTx/>
                <a:uFillTx/>
                <a:latin typeface="Courier New" panose="02070309020205020404" pitchFamily="49" charset="0"/>
                <a:ea typeface="新細明體" panose="02020500000000000000" pitchFamily="18" charset="-120"/>
                <a:cs typeface="+mn-cs"/>
              </a:rPr>
              <a:t>%% Plot the model order versus the (log)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figure(1); hold </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plot(orders,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log_like,</a:t>
            </a:r>
            <a:r>
              <a:rPr kumimoji="0" lang="en-US" altLang="zh-TW" sz="1800" b="0" i="0" u="none" strike="noStrike" kern="1200" cap="none" spc="0" normalizeH="0" baseline="0" noProof="0" dirty="0" err="1">
                <a:ln>
                  <a:noFill/>
                </a:ln>
                <a:solidFill>
                  <a:srgbClr val="AA04F9"/>
                </a:solidFill>
                <a:effectLst/>
                <a:uLnTx/>
                <a:uFillTx/>
                <a:latin typeface="Courier New" panose="02070309020205020404" pitchFamily="49" charset="0"/>
                <a:ea typeface="新細明體" panose="02020500000000000000" pitchFamily="18" charset="-120"/>
                <a:cs typeface="+mn-cs"/>
              </a:rPr>
              <a:t>'k</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xlabel</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'Model order'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ylabel</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AA04F9"/>
                </a:solidFill>
                <a:effectLst/>
                <a:uLnTx/>
                <a:uFillTx/>
                <a:latin typeface="Courier New" panose="02070309020205020404" pitchFamily="49" charset="0"/>
                <a:ea typeface="新細明體" panose="02020500000000000000" pitchFamily="18" charset="-120"/>
                <a:cs typeface="+mn-cs"/>
              </a:rPr>
              <a:t>'Log likelihood'</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p:txBody>
      </p:sp>
    </p:spTree>
    <p:extLst>
      <p:ext uri="{BB962C8B-B14F-4D97-AF65-F5344CB8AC3E}">
        <p14:creationId xmlns:p14="http://schemas.microsoft.com/office/powerpoint/2010/main" val="12649648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223255" y="107198"/>
            <a:ext cx="528516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Bias-Variance Trade-Off</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641683" y="691973"/>
                <a:ext cx="10802756" cy="595105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trade-off between generalization and over-fitting discussed</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also described as the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bias-variance</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trade-off.</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Suppose we fit a model </a:t>
                </a:r>
                <a14:m>
                  <m:oMath xmlns:m="http://schemas.openxmlformats.org/officeDocument/2006/math">
                    <m:acc>
                      <m:acc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some training data, and let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 a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test</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observation. If the true model is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𝑿</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𝜖</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mn-cs"/>
                          </a:rPr>
                          <m:t>with</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𝐸</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𝐸</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𝑿</m:t>
                                    </m:r>
                                  </m:e>
                                </m:d>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𝑿</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𝑉𝑎𝑟</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acc>
                          <m:accPr>
                            <m:chr m:val="̂"/>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0</m:t>
                                </m:r>
                              </m:sub>
                            </m:sSub>
                          </m:e>
                        </m:d>
                      </m:e>
                    </m:d>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𝐵𝑖𝑎𝑠</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m:t>
                        </m:r>
                        <m:acc>
                          <m:accPr>
                            <m:chr m:val="̂"/>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0</m:t>
                                </m:r>
                              </m:sub>
                            </m:sSub>
                          </m:e>
                        </m:d>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m:t>
                        </m:r>
                      </m:e>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𝑉𝑎𝑟</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m:t>
                    </m:r>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cs typeface="+mn-cs"/>
                      </a:rPr>
                      <m:t>𝜖</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Total error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Reducible</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Irreducible</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Variance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refers to the amount by which </a:t>
                </a:r>
                <a14:m>
                  <m:oMath xmlns:m="http://schemas.openxmlformats.org/officeDocument/2006/math">
                    <m:acc>
                      <m:acc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would change if we estimated it using a different training data 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𝐵𝑖𝑎𝑠</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𝐸</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acc>
                          <m:acc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acc>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e>
                        </m:d>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Complexity  </a:t>
                </a:r>
                <a14:m>
                  <m:oMath xmlns:m="http://schemas.openxmlformats.org/officeDocument/2006/math">
                    <m: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 </m:t>
                    </m:r>
                    <m:r>
                      <m:rPr>
                        <m:nor/>
                      </m:rPr>
                      <a:rPr kumimoji="0" lang="zh-TW" altLang="zh-TW" sz="2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Variance </a:t>
                </a:r>
                <a14:m>
                  <m:oMath xmlns:m="http://schemas.openxmlformats.org/officeDocument/2006/math">
                    <m:r>
                      <a:rPr kumimoji="0" lang="zh-TW" alt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𝐵𝑖𝑎𝑠</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zh-TW" altLang="en-US" sz="2800" b="0" i="1" u="none" strike="noStrike" kern="1200" cap="none" spc="0" normalizeH="0" baseline="0" noProof="0" dirty="0" smtClean="0">
                        <a:ln>
                          <a:noFill/>
                        </a:ln>
                        <a:solidFill>
                          <a:srgbClr val="006600"/>
                        </a:solidFill>
                        <a:effectLst/>
                        <a:uLnTx/>
                        <a:uFillTx/>
                        <a:latin typeface="Cambria Math" panose="02040503050406030204" pitchFamily="18" charset="0"/>
                        <a:cs typeface="+mn-cs"/>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41683" y="691973"/>
                <a:ext cx="10802756" cy="5951053"/>
              </a:xfrm>
              <a:prstGeom prst="rect">
                <a:avLst/>
              </a:prstGeom>
              <a:blipFill>
                <a:blip r:embed="rId2"/>
                <a:stretch>
                  <a:fillRect l="-1016" t="-1127" r="-395" b="-28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990623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957262"/>
            <a:ext cx="10401300" cy="4943475"/>
          </a:xfrm>
          <a:prstGeom prst="rect">
            <a:avLst/>
          </a:prstGeom>
        </p:spPr>
      </p:pic>
    </p:spTree>
    <p:extLst>
      <p:ext uri="{BB962C8B-B14F-4D97-AF65-F5344CB8AC3E}">
        <p14:creationId xmlns:p14="http://schemas.microsoft.com/office/powerpoint/2010/main" val="1983312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544398" y="107198"/>
            <a:ext cx="70231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Effect of Noise on Parameter Estimates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77517" y="778655"/>
                <a:ext cx="11261558" cy="353943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there is a lot of noise (</a:t>
                </a:r>
                <a14:m>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high), it is likely that we could tolerate reasonably large changes in </a:t>
                </a:r>
                <a14:m>
                  <m:oMath xmlns:m="http://schemas.openxmlformats.org/officeDocument/2006/math">
                    <m:acc>
                      <m:accPr>
                        <m:chr m:val="̂"/>
                        <m:ctrlPr>
                          <a:rPr kumimoji="0" lang="zh-TW"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𝛚</m:t>
                        </m:r>
                      </m:e>
                    </m:acc>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there is very little noise, the quality of the fit will deteriorate rapidly.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𝜔</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=−2+3</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0.5</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𝑈</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[0,1]</m:t>
                    </m:r>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77517" y="778655"/>
                <a:ext cx="11261558" cy="3539430"/>
              </a:xfrm>
              <a:prstGeom prst="rect">
                <a:avLst/>
              </a:prstGeom>
              <a:blipFill>
                <a:blip r:embed="rId2"/>
                <a:stretch>
                  <a:fillRect l="-975" t="-1897"/>
                </a:stretch>
              </a:blipFill>
            </p:spPr>
            <p:txBody>
              <a:bodyPr/>
              <a:lstStyle/>
              <a:p>
                <a:r>
                  <a:rPr lang="zh-TW" altLang="en-US">
                    <a:noFill/>
                  </a:rPr>
                  <a:t> </a:t>
                </a:r>
              </a:p>
            </p:txBody>
          </p:sp>
        </mc:Fallback>
      </mc:AlternateContent>
      <p:pic>
        <p:nvPicPr>
          <p:cNvPr id="5" name="Picture 4"/>
          <p:cNvPicPr>
            <a:picLocks noChangeAspect="1"/>
          </p:cNvPicPr>
          <p:nvPr/>
        </p:nvPicPr>
        <p:blipFill>
          <a:blip r:embed="rId3"/>
          <a:stretch>
            <a:fillRect/>
          </a:stretch>
        </p:blipFill>
        <p:spPr>
          <a:xfrm>
            <a:off x="5159142" y="3469909"/>
            <a:ext cx="3850104" cy="3388091"/>
          </a:xfrm>
          <a:prstGeom prst="rect">
            <a:avLst/>
          </a:prstGeom>
        </p:spPr>
      </p:pic>
    </p:spTree>
    <p:extLst>
      <p:ext uri="{BB962C8B-B14F-4D97-AF65-F5344CB8AC3E}">
        <p14:creationId xmlns:p14="http://schemas.microsoft.com/office/powerpoint/2010/main" val="27601330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8915" y="107198"/>
                <a:ext cx="1225091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Variability in </a:t>
                </a:r>
                <a14:m>
                  <m:oMath xmlns:m="http://schemas.openxmlformats.org/officeDocument/2006/math">
                    <m:acc>
                      <m:accPr>
                        <m:chr m:val="̂"/>
                        <m:ctrlPr>
                          <a:rPr kumimoji="0" lang="zh-TW" altLang="en-US" sz="3200" b="1" i="1" u="none" strike="noStrike" kern="1200" cap="none" spc="0" normalizeH="0" baseline="0" noProof="0" dirty="0">
                            <a:ln>
                              <a:noFill/>
                            </a:ln>
                            <a:solidFill>
                              <a:prstClr val="black"/>
                            </a:solidFill>
                            <a:effectLst/>
                            <a:uLnTx/>
                            <a:uFillTx/>
                            <a:latin typeface="Cambria Math" panose="02040503050406030204" pitchFamily="18" charset="0"/>
                            <a:cs typeface="+mn-cs"/>
                          </a:rPr>
                        </m:ctrlPr>
                      </m:acc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acc>
                  </m:oMath>
                </a14:m>
                <a:r>
                  <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10000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atasets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a:t>
                </a:r>
                <a:r>
                  <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ated from </a:t>
                </a:r>
                <a14:m>
                  <m:oMath xmlns:m="http://schemas.openxmlformats.org/officeDocument/2006/math">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=−2+3</m:t>
                    </m:r>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8915" y="107198"/>
                <a:ext cx="12250915" cy="584775"/>
              </a:xfrm>
              <a:prstGeom prst="rect">
                <a:avLst/>
              </a:prstGeom>
              <a:blipFill>
                <a:blip r:embed="rId2"/>
                <a:stretch>
                  <a:fillRect l="-1244" t="-14583" b="-32292"/>
                </a:stretch>
              </a:blipFill>
            </p:spPr>
            <p:txBody>
              <a:bodyPr/>
              <a:lstStyle/>
              <a:p>
                <a:r>
                  <a:rPr lang="zh-TW" altLang="en-US">
                    <a:noFill/>
                  </a:rPr>
                  <a:t> </a:t>
                </a:r>
              </a:p>
            </p:txBody>
          </p:sp>
        </mc:Fallback>
      </mc:AlternateContent>
      <p:pic>
        <p:nvPicPr>
          <p:cNvPr id="3" name="Picture 2"/>
          <p:cNvPicPr>
            <a:picLocks noChangeAspect="1"/>
          </p:cNvPicPr>
          <p:nvPr/>
        </p:nvPicPr>
        <p:blipFill>
          <a:blip r:embed="rId3"/>
          <a:stretch>
            <a:fillRect/>
          </a:stretch>
        </p:blipFill>
        <p:spPr>
          <a:xfrm>
            <a:off x="528637" y="1276748"/>
            <a:ext cx="5038725" cy="4171950"/>
          </a:xfrm>
          <a:prstGeom prst="rect">
            <a:avLst/>
          </a:prstGeom>
        </p:spPr>
      </p:pic>
      <p:pic>
        <p:nvPicPr>
          <p:cNvPr id="5" name="Picture 4"/>
          <p:cNvPicPr>
            <a:picLocks noChangeAspect="1"/>
          </p:cNvPicPr>
          <p:nvPr/>
        </p:nvPicPr>
        <p:blipFill>
          <a:blip r:embed="rId4"/>
          <a:stretch>
            <a:fillRect/>
          </a:stretch>
        </p:blipFill>
        <p:spPr>
          <a:xfrm>
            <a:off x="6568790" y="1006140"/>
            <a:ext cx="4791075" cy="4457700"/>
          </a:xfrm>
          <a:prstGeom prst="rect">
            <a:avLst/>
          </a:prstGeom>
        </p:spPr>
      </p:pic>
      <p:sp>
        <p:nvSpPr>
          <p:cNvPr id="6" name="Rectangle 5"/>
          <p:cNvSpPr/>
          <p:nvPr/>
        </p:nvSpPr>
        <p:spPr>
          <a:xfrm>
            <a:off x="472789" y="5564544"/>
            <a:ext cx="11318157" cy="120032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Histogram: the height of each bar represents the number of datasets that resulted in parameter values within a particular range</a:t>
            </a:r>
          </a:p>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Contour plot of (a).</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85337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27991" y="1279114"/>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67891" y="0"/>
                <a:ext cx="11511814"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Functions Inferred from Ten datasets Created from </a:t>
                </a:r>
                <a14:m>
                  <m:oMath xmlns:m="http://schemas.openxmlformats.org/officeDocument/2006/math">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=−2+3</m:t>
                    </m:r>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𝜖</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as well as the true function (wider, darker line).</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7891" y="0"/>
                <a:ext cx="11511814" cy="1077218"/>
              </a:xfrm>
              <a:prstGeom prst="rect">
                <a:avLst/>
              </a:prstGeom>
              <a:blipFill>
                <a:blip r:embed="rId2"/>
                <a:stretch>
                  <a:fillRect l="-1323" t="-7910" b="-16949"/>
                </a:stretch>
              </a:blipFill>
            </p:spPr>
            <p:txBody>
              <a:bodyPr/>
              <a:lstStyle/>
              <a:p>
                <a:r>
                  <a:rPr lang="zh-TW" altLang="en-US">
                    <a:noFill/>
                  </a:rPr>
                  <a:t> </a:t>
                </a:r>
              </a:p>
            </p:txBody>
          </p:sp>
        </mc:Fallback>
      </mc:AlternateContent>
      <p:pic>
        <p:nvPicPr>
          <p:cNvPr id="5" name="Picture 4"/>
          <p:cNvPicPr>
            <a:picLocks noChangeAspect="1"/>
          </p:cNvPicPr>
          <p:nvPr/>
        </p:nvPicPr>
        <p:blipFill>
          <a:blip r:embed="rId3"/>
          <a:stretch>
            <a:fillRect/>
          </a:stretch>
        </p:blipFill>
        <p:spPr>
          <a:xfrm>
            <a:off x="2970446" y="1482597"/>
            <a:ext cx="5307968" cy="4590944"/>
          </a:xfrm>
          <a:prstGeom prst="rect">
            <a:avLst/>
          </a:prstGeom>
        </p:spPr>
      </p:pic>
    </p:spTree>
    <p:extLst>
      <p:ext uri="{BB962C8B-B14F-4D97-AF65-F5344CB8AC3E}">
        <p14:creationId xmlns:p14="http://schemas.microsoft.com/office/powerpoint/2010/main" val="1824610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16128</TotalTime>
  <Words>17214</Words>
  <Application>Microsoft Office PowerPoint</Application>
  <PresentationFormat>寬螢幕</PresentationFormat>
  <Paragraphs>905</Paragraphs>
  <Slides>119</Slides>
  <Notes>24</Notes>
  <HiddenSlides>0</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119</vt:i4>
      </vt:variant>
    </vt:vector>
  </HeadingPairs>
  <TitlesOfParts>
    <vt:vector size="131" baseType="lpstr">
      <vt:lpstr>CMR9</vt:lpstr>
      <vt:lpstr>新細明體</vt:lpstr>
      <vt:lpstr>標楷體</vt:lpstr>
      <vt:lpstr>Arial</vt:lpstr>
      <vt:lpstr>Calibri</vt:lpstr>
      <vt:lpstr>Calibri Light</vt:lpstr>
      <vt:lpstr>Cambria Math</vt:lpstr>
      <vt:lpstr>Courier New</vt:lpstr>
      <vt:lpstr>Times New Roman</vt:lpstr>
      <vt:lpstr>Office 佈景主題</vt:lpstr>
      <vt:lpstr>1_Office 佈景主題</vt:lpstr>
      <vt:lpstr>Office Theme</vt:lpstr>
      <vt:lpstr>Regression Using Single-Neuron Perceptron </vt:lpstr>
      <vt:lpstr> A biological neuron</vt:lpstr>
      <vt:lpstr> A simplified model  receives three inputs</vt:lpstr>
      <vt:lpstr>PowerPoint 簡報</vt:lpstr>
      <vt:lpstr>Outline</vt:lpstr>
      <vt:lpstr> Perceptron</vt:lpstr>
      <vt:lpstr>Supervised Pizza</vt:lpstr>
      <vt:lpstr>When b=0 and y=v: Regression</vt:lpstr>
      <vt:lpstr>Iterative algorithm</vt:lpstr>
      <vt:lpstr>When b≠0 and y=v: Regression</vt:lpstr>
      <vt:lpstr>PowerPoint 簡報</vt:lpstr>
      <vt:lpstr>Regression Results</vt:lpstr>
      <vt:lpstr>Minimize Mean Squared Error Using Gradient  Descent</vt:lpstr>
      <vt:lpstr>Minimize Mean Squared Error Using Gradient  Descent</vt:lpstr>
      <vt:lpstr>Algorithm</vt:lpstr>
      <vt:lpstr>Minimize Mean Squared Error Using Gradient  Descent</vt:lpstr>
      <vt:lpstr>Minimize Mean Squared Error Using Gradient  Descent</vt:lpstr>
      <vt:lpstr>Hyperspace: Multiple inputs, single output</vt:lpstr>
      <vt:lpstr>PowerPoint 簡報</vt:lpstr>
      <vt:lpstr>PowerPoint 簡報</vt:lpstr>
      <vt:lpstr>When b=0 and y=v: Multiple Regression</vt:lpstr>
      <vt:lpstr>PowerPoint 簡報</vt:lpstr>
      <vt:lpstr>Minimize Mean Squared Error Using Gradient  Descent</vt:lpstr>
      <vt:lpstr>PowerPoint 簡報</vt:lpstr>
      <vt:lpstr>PowerPoint 簡報</vt:lpstr>
      <vt:lpstr>When b≡w_1≠0 and y=v: Multiple Regression</vt:lpstr>
      <vt:lpstr>PowerPoint 簡報</vt:lpstr>
      <vt:lpstr>Minimize Mean Squared Error Using Gradient  Descent</vt:lpstr>
      <vt:lpstr>PowerPoint 簡報</vt:lpstr>
      <vt:lpstr>PowerPoint 簡報</vt:lpstr>
      <vt:lpstr>Linear Modelling:  A Least Squares Approach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Linear Modelling: A Maximum Likelihood Approach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Homework #7</vt:lpstr>
      <vt:lpstr>Homework #7</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Neural Network</dc:title>
  <dc:creator>YTWUlab</dc:creator>
  <cp:lastModifiedBy>USER</cp:lastModifiedBy>
  <cp:revision>562</cp:revision>
  <dcterms:created xsi:type="dcterms:W3CDTF">2018-11-06T06:36:35Z</dcterms:created>
  <dcterms:modified xsi:type="dcterms:W3CDTF">2022-08-24T00:25:19Z</dcterms:modified>
</cp:coreProperties>
</file>